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6"/>
  </p:notesMasterIdLst>
  <p:sldIdLst>
    <p:sldId id="340" r:id="rId5"/>
    <p:sldId id="267" r:id="rId6"/>
    <p:sldId id="292" r:id="rId7"/>
    <p:sldId id="341" r:id="rId8"/>
    <p:sldId id="265" r:id="rId9"/>
    <p:sldId id="342" r:id="rId10"/>
    <p:sldId id="303" r:id="rId11"/>
    <p:sldId id="326" r:id="rId12"/>
    <p:sldId id="319" r:id="rId13"/>
    <p:sldId id="320" r:id="rId14"/>
    <p:sldId id="321" r:id="rId15"/>
    <p:sldId id="322" r:id="rId16"/>
    <p:sldId id="331" r:id="rId17"/>
    <p:sldId id="332" r:id="rId18"/>
    <p:sldId id="325" r:id="rId19"/>
    <p:sldId id="270" r:id="rId20"/>
    <p:sldId id="343" r:id="rId21"/>
    <p:sldId id="323" r:id="rId22"/>
    <p:sldId id="313" r:id="rId23"/>
    <p:sldId id="299" r:id="rId24"/>
    <p:sldId id="302" r:id="rId25"/>
    <p:sldId id="349" r:id="rId26"/>
    <p:sldId id="350" r:id="rId27"/>
    <p:sldId id="351" r:id="rId28"/>
    <p:sldId id="295" r:id="rId29"/>
    <p:sldId id="315" r:id="rId30"/>
    <p:sldId id="345" r:id="rId31"/>
    <p:sldId id="317" r:id="rId32"/>
    <p:sldId id="306" r:id="rId33"/>
    <p:sldId id="308" r:id="rId34"/>
    <p:sldId id="329" r:id="rId35"/>
    <p:sldId id="348" r:id="rId36"/>
    <p:sldId id="296" r:id="rId37"/>
    <p:sldId id="371" r:id="rId38"/>
    <p:sldId id="373" r:id="rId39"/>
    <p:sldId id="375" r:id="rId40"/>
    <p:sldId id="374" r:id="rId41"/>
    <p:sldId id="372" r:id="rId42"/>
    <p:sldId id="346" r:id="rId43"/>
    <p:sldId id="352" r:id="rId44"/>
    <p:sldId id="353" r:id="rId45"/>
    <p:sldId id="354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33" r:id="rId62"/>
    <p:sldId id="337" r:id="rId63"/>
    <p:sldId id="344" r:id="rId64"/>
    <p:sldId id="263" r:id="rId65"/>
  </p:sldIdLst>
  <p:sldSz cx="20104100" cy="11309350"/>
  <p:notesSz cx="10234613" cy="7099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00004C"/>
    <a:srgbClr val="006AFF"/>
    <a:srgbClr val="01A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1" autoAdjust="0"/>
    <p:restoredTop sz="87112" autoAdjust="0"/>
  </p:normalViewPr>
  <p:slideViewPr>
    <p:cSldViewPr>
      <p:cViewPr varScale="1">
        <p:scale>
          <a:sx n="35" d="100"/>
          <a:sy n="35" d="100"/>
        </p:scale>
        <p:origin x="384" y="29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214" cy="355763"/>
          </a:xfrm>
          <a:prstGeom prst="rect">
            <a:avLst/>
          </a:prstGeom>
        </p:spPr>
        <p:txBody>
          <a:bodyPr vert="horz" lIns="50447" tIns="25224" rIns="50447" bIns="25224" rtlCol="0"/>
          <a:lstStyle>
            <a:lvl1pPr algn="l">
              <a:defRPr sz="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6975" y="0"/>
            <a:ext cx="4435214" cy="355763"/>
          </a:xfrm>
          <a:prstGeom prst="rect">
            <a:avLst/>
          </a:prstGeom>
        </p:spPr>
        <p:txBody>
          <a:bodyPr vert="horz" lIns="50447" tIns="25224" rIns="50447" bIns="25224" rtlCol="0"/>
          <a:lstStyle>
            <a:lvl1pPr algn="r">
              <a:defRPr sz="700"/>
            </a:lvl1pPr>
          </a:lstStyle>
          <a:p>
            <a:fld id="{553766BC-ADA9-4F9E-BD27-C3F0C0014948}" type="datetimeFigureOut">
              <a:rPr lang="fr-FR" smtClean="0"/>
              <a:t>14/04/2022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608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0447" tIns="25224" rIns="50447" bIns="252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23138" y="3416115"/>
            <a:ext cx="8188337" cy="2796271"/>
          </a:xfrm>
          <a:prstGeom prst="rect">
            <a:avLst/>
          </a:prstGeom>
        </p:spPr>
        <p:txBody>
          <a:bodyPr vert="horz" lIns="50447" tIns="25224" rIns="50447" bIns="25224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743538"/>
            <a:ext cx="4435214" cy="355762"/>
          </a:xfrm>
          <a:prstGeom prst="rect">
            <a:avLst/>
          </a:prstGeom>
        </p:spPr>
        <p:txBody>
          <a:bodyPr vert="horz" lIns="50447" tIns="25224" rIns="50447" bIns="25224" rtlCol="0" anchor="b"/>
          <a:lstStyle>
            <a:lvl1pPr algn="l">
              <a:defRPr sz="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6975" y="6743538"/>
            <a:ext cx="4435214" cy="355762"/>
          </a:xfrm>
          <a:prstGeom prst="rect">
            <a:avLst/>
          </a:prstGeom>
        </p:spPr>
        <p:txBody>
          <a:bodyPr vert="horz" lIns="50447" tIns="25224" rIns="50447" bIns="25224" rtlCol="0" anchor="b"/>
          <a:lstStyle>
            <a:lvl1pPr algn="r">
              <a:defRPr sz="700"/>
            </a:lvl1pPr>
          </a:lstStyle>
          <a:p>
            <a:fld id="{FD15EB5C-31FB-452C-A0E0-FB3F41FB0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2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479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78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151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744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6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339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025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28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836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27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22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020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303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643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757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127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079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41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418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AE2D-9D7A-421D-817C-BD0AEAC7073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81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AE2D-9D7A-421D-817C-BD0AEAC70735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893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7AE2D-9D7A-421D-817C-BD0AEAC70735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426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405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107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650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50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35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34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31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869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041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CNOSF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118 structures déconcentrées</a:t>
            </a:r>
            <a:r>
              <a:rPr lang="fr-FR" baseline="0" dirty="0" smtClean="0"/>
              <a:t> : 96 CDOS, 16 CROS, 6 CTOS</a:t>
            </a:r>
            <a:endParaRPr lang="fr-FR" dirty="0" smtClean="0"/>
          </a:p>
          <a:p>
            <a:r>
              <a:rPr lang="fr-FR" dirty="0" smtClean="0"/>
              <a:t>108 fédérations affiliées : 37 fédérations</a:t>
            </a:r>
            <a:r>
              <a:rPr lang="fr-FR" baseline="0" dirty="0" smtClean="0"/>
              <a:t> nationales de sports olympiques, 5 fédérations scolaires et universitaires, 14 fédérations multisports et affinitaires, 39 fédérations nationales, 13 membres associés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5EB5C-31FB-452C-A0E0-FB3F41FB04D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92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35" dirty="0"/>
              <a:t>TERRE</a:t>
            </a:r>
            <a:r>
              <a:rPr spc="10" dirty="0"/>
              <a:t> </a:t>
            </a:r>
            <a:r>
              <a:rPr spc="25" dirty="0"/>
              <a:t>DE</a:t>
            </a:r>
            <a:r>
              <a:rPr spc="10" dirty="0"/>
              <a:t> </a:t>
            </a:r>
            <a:r>
              <a:rPr spc="20" dirty="0"/>
              <a:t>JEUX</a:t>
            </a:r>
            <a:r>
              <a:rPr spc="10" dirty="0"/>
              <a:t> </a:t>
            </a:r>
            <a:r>
              <a:rPr spc="-5" dirty="0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14" dirty="0"/>
              <a:t>—</a:t>
            </a:r>
            <a:r>
              <a:rPr spc="20" dirty="0"/>
              <a:t> </a:t>
            </a: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35" dirty="0"/>
              <a:t>TERRE</a:t>
            </a:r>
            <a:r>
              <a:rPr spc="10" dirty="0"/>
              <a:t> </a:t>
            </a:r>
            <a:r>
              <a:rPr spc="25" dirty="0"/>
              <a:t>DE</a:t>
            </a:r>
            <a:r>
              <a:rPr spc="10" dirty="0"/>
              <a:t> </a:t>
            </a:r>
            <a:r>
              <a:rPr spc="20" dirty="0"/>
              <a:t>JEUX</a:t>
            </a:r>
            <a:r>
              <a:rPr spc="10" dirty="0"/>
              <a:t> </a:t>
            </a:r>
            <a:r>
              <a:rPr spc="-5" dirty="0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14" dirty="0"/>
              <a:t>—</a:t>
            </a:r>
            <a:r>
              <a:rPr spc="20" dirty="0"/>
              <a:t> </a:t>
            </a: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557932" y="2927001"/>
            <a:ext cx="5081270" cy="5749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35" dirty="0"/>
              <a:t>TERRE</a:t>
            </a:r>
            <a:r>
              <a:rPr spc="10" dirty="0"/>
              <a:t> </a:t>
            </a:r>
            <a:r>
              <a:rPr spc="25" dirty="0"/>
              <a:t>DE</a:t>
            </a:r>
            <a:r>
              <a:rPr spc="10" dirty="0"/>
              <a:t> </a:t>
            </a:r>
            <a:r>
              <a:rPr spc="20" dirty="0"/>
              <a:t>JEUX</a:t>
            </a:r>
            <a:r>
              <a:rPr spc="10" dirty="0"/>
              <a:t> </a:t>
            </a:r>
            <a:r>
              <a:rPr spc="-5" dirty="0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14" dirty="0"/>
              <a:t>—</a:t>
            </a:r>
            <a:r>
              <a:rPr spc="20" dirty="0"/>
              <a:t> </a:t>
            </a: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35" dirty="0"/>
              <a:t>TERRE</a:t>
            </a:r>
            <a:r>
              <a:rPr spc="10" dirty="0"/>
              <a:t> </a:t>
            </a:r>
            <a:r>
              <a:rPr spc="25" dirty="0"/>
              <a:t>DE</a:t>
            </a:r>
            <a:r>
              <a:rPr spc="10" dirty="0"/>
              <a:t> </a:t>
            </a:r>
            <a:r>
              <a:rPr spc="20" dirty="0"/>
              <a:t>JEUX</a:t>
            </a:r>
            <a:r>
              <a:rPr spc="10" dirty="0"/>
              <a:t> </a:t>
            </a:r>
            <a:r>
              <a:rPr spc="-5" dirty="0"/>
              <a:t>2024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14" dirty="0"/>
              <a:t>—</a:t>
            </a:r>
            <a:r>
              <a:rPr spc="20" dirty="0"/>
              <a:t> </a:t>
            </a: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35" dirty="0"/>
              <a:t>TERRE</a:t>
            </a:r>
            <a:r>
              <a:rPr spc="10" dirty="0"/>
              <a:t> </a:t>
            </a:r>
            <a:r>
              <a:rPr spc="25" dirty="0"/>
              <a:t>DE</a:t>
            </a:r>
            <a:r>
              <a:rPr spc="10" dirty="0"/>
              <a:t> </a:t>
            </a:r>
            <a:r>
              <a:rPr spc="20" dirty="0"/>
              <a:t>JEUX</a:t>
            </a:r>
            <a:r>
              <a:rPr spc="10" dirty="0"/>
              <a:t> </a:t>
            </a:r>
            <a:r>
              <a:rPr spc="-5" dirty="0"/>
              <a:t>2024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14" dirty="0"/>
              <a:t>—</a:t>
            </a:r>
            <a:r>
              <a:rPr spc="20" dirty="0"/>
              <a:t> </a:t>
            </a: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05D51E-53FE-4459-8F7D-8BA178FAB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4265593"/>
            <a:ext cx="15078075" cy="1522596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532B02-3072-449E-8AAF-F67082402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DEB0DD-7DF9-4402-9EB5-96275B31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F5DD8E47-7029-450C-84D8-A592CB8F7FAD}" type="datetimeFigureOut">
              <a:rPr lang="fr-FR" smtClean="0"/>
              <a:t>14/04/2022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EF90EC-5FA6-4D33-AE14-4D740A4D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53" y="10609451"/>
            <a:ext cx="1705610" cy="20005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BCF305-41F5-4F7A-874C-B2EC284B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058455" y="10609451"/>
            <a:ext cx="464184" cy="200055"/>
          </a:xfrm>
        </p:spPr>
        <p:txBody>
          <a:bodyPr/>
          <a:lstStyle/>
          <a:p>
            <a:fld id="{8B3E830D-2C09-4E72-9DD5-69D3091867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03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F1B9FAAC-E615-4A41-9C82-7C76BB2314F2}" type="datetimeFigureOut">
              <a:rPr lang="fr-FR" smtClean="0"/>
              <a:t>14/04/2022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615553" y="10609451"/>
            <a:ext cx="1705610" cy="20005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9058455" y="10609451"/>
            <a:ext cx="464184" cy="200055"/>
          </a:xfrm>
        </p:spPr>
        <p:txBody>
          <a:bodyPr/>
          <a:lstStyle/>
          <a:p>
            <a:fld id="{82E52BE4-8FC1-4B7A-88BB-305AF2B834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49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88666" y="1686201"/>
            <a:ext cx="11269980" cy="109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88666" y="2576226"/>
            <a:ext cx="10034269" cy="2486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15553" y="10609451"/>
            <a:ext cx="1705610" cy="262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35" dirty="0"/>
              <a:t>TERRE</a:t>
            </a:r>
            <a:r>
              <a:rPr spc="10" dirty="0"/>
              <a:t> </a:t>
            </a:r>
            <a:r>
              <a:rPr spc="25" dirty="0"/>
              <a:t>DE</a:t>
            </a:r>
            <a:r>
              <a:rPr spc="10" dirty="0"/>
              <a:t> </a:t>
            </a:r>
            <a:r>
              <a:rPr spc="20" dirty="0"/>
              <a:t>JEUX</a:t>
            </a:r>
            <a:r>
              <a:rPr spc="10" dirty="0"/>
              <a:t> </a:t>
            </a:r>
            <a:r>
              <a:rPr spc="-5" dirty="0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058455" y="10609451"/>
            <a:ext cx="464184" cy="262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14" dirty="0"/>
              <a:t>—</a:t>
            </a:r>
            <a:r>
              <a:rPr spc="20" dirty="0"/>
              <a:t> </a:t>
            </a: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fif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f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4.pn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watch/?v=935685817079463" TargetMode="Externa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5"/>
          <p:cNvSpPr txBox="1"/>
          <p:nvPr/>
        </p:nvSpPr>
        <p:spPr>
          <a:xfrm>
            <a:off x="12230740" y="4043385"/>
            <a:ext cx="4358065" cy="1224053"/>
          </a:xfrm>
          <a:prstGeom prst="rect">
            <a:avLst/>
          </a:prstGeom>
        </p:spPr>
        <p:txBody>
          <a:bodyPr vert="horz" wrap="square" lIns="0" tIns="358775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2825"/>
              </a:spcBef>
            </a:pPr>
            <a:r>
              <a:rPr lang="fr-FR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  <a:t>Couper son micro quand </a:t>
            </a:r>
            <a:r>
              <a:rPr lang="fr-FR" sz="2800" dirty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  <a:t/>
            </a:r>
            <a:br>
              <a:rPr lang="fr-FR" sz="2800" dirty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</a:br>
            <a:r>
              <a:rPr lang="fr-FR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  <a:t>on ne parle pas</a:t>
            </a:r>
            <a:endParaRPr sz="2800" dirty="0">
              <a:solidFill>
                <a:schemeClr val="bg1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1281182" y="7150541"/>
            <a:ext cx="3886200" cy="1224053"/>
          </a:xfrm>
          <a:prstGeom prst="rect">
            <a:avLst/>
          </a:prstGeom>
        </p:spPr>
        <p:txBody>
          <a:bodyPr vert="horz" wrap="square" lIns="0" tIns="358775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2825"/>
              </a:spcBef>
            </a:pPr>
            <a:r>
              <a:rPr lang="fr-FR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  <a:t>Poser les questions </a:t>
            </a:r>
            <a:br>
              <a:rPr lang="fr-FR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</a:br>
            <a:r>
              <a:rPr lang="fr-FR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  <a:t>dans le chat</a:t>
            </a:r>
            <a:endParaRPr sz="2800" dirty="0">
              <a:solidFill>
                <a:schemeClr val="bg1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9" name="object 5"/>
          <p:cNvSpPr txBox="1"/>
          <p:nvPr/>
        </p:nvSpPr>
        <p:spPr>
          <a:xfrm>
            <a:off x="3887949" y="3992286"/>
            <a:ext cx="3868690" cy="1224053"/>
          </a:xfrm>
          <a:prstGeom prst="rect">
            <a:avLst/>
          </a:prstGeom>
        </p:spPr>
        <p:txBody>
          <a:bodyPr vert="horz" wrap="square" lIns="0" tIns="358775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2825"/>
              </a:spcBef>
            </a:pPr>
            <a:r>
              <a:rPr lang="fr-FR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  <a:t>S’assurer de l’absence de contre-jour</a:t>
            </a:r>
            <a:endParaRPr sz="2800" dirty="0">
              <a:solidFill>
                <a:schemeClr val="bg1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10175522" y="7331292"/>
            <a:ext cx="4825458" cy="1162498"/>
          </a:xfrm>
          <a:prstGeom prst="rect">
            <a:avLst/>
          </a:prstGeom>
        </p:spPr>
        <p:txBody>
          <a:bodyPr vert="horz" wrap="square" lIns="0" tIns="358775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2825"/>
              </a:spcBef>
            </a:pPr>
            <a:r>
              <a:rPr lang="fr-FR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Tahoma"/>
              </a:rPr>
              <a:t>Se renommer </a:t>
            </a:r>
            <a:r>
              <a:rPr lang="fr-FR" sz="2800" b="1" dirty="0" smtClean="0">
                <a:solidFill>
                  <a:schemeClr val="bg1"/>
                </a:solidFill>
                <a:latin typeface="Paris2024-Variable" panose="02010503030201020103" pitchFamily="2" charset="0"/>
                <a:cs typeface="Tahoma"/>
              </a:rPr>
              <a:t/>
            </a:r>
            <a:br>
              <a:rPr lang="fr-FR" sz="2800" b="1" dirty="0" smtClean="0">
                <a:solidFill>
                  <a:schemeClr val="bg1"/>
                </a:solidFill>
                <a:latin typeface="Paris2024-Variable" panose="02010503030201020103" pitchFamily="2" charset="0"/>
                <a:cs typeface="Tahoma"/>
              </a:rPr>
            </a:br>
            <a:r>
              <a:rPr lang="fr-FR" sz="2400" b="1" dirty="0" smtClean="0">
                <a:solidFill>
                  <a:srgbClr val="FF5757"/>
                </a:solidFill>
                <a:latin typeface="Paris2024-Variable" panose="02010503030201020103" pitchFamily="2" charset="0"/>
                <a:cs typeface="Tahoma"/>
              </a:rPr>
              <a:t>NOM-COLLECTIVITÉ REPRÉSENTÉE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22" y="3717592"/>
            <a:ext cx="1773439" cy="17734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14" y="3625499"/>
            <a:ext cx="2021068" cy="19576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27" y="6970008"/>
            <a:ext cx="1885066" cy="18850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4"/>
          <a:stretch/>
        </p:blipFill>
        <p:spPr>
          <a:xfrm>
            <a:off x="15269982" y="7150541"/>
            <a:ext cx="2021068" cy="1524000"/>
          </a:xfrm>
          <a:prstGeom prst="rect">
            <a:avLst/>
          </a:prstGeom>
        </p:spPr>
      </p:pic>
      <p:pic>
        <p:nvPicPr>
          <p:cNvPr id="14" name="object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490450" y="-317374"/>
            <a:ext cx="7966289" cy="4360759"/>
          </a:xfrm>
          <a:prstGeom prst="rect">
            <a:avLst/>
          </a:prstGeom>
        </p:spPr>
      </p:pic>
      <p:sp>
        <p:nvSpPr>
          <p:cNvPr id="15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AVANT de commencer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507807" y="9548687"/>
            <a:ext cx="17088486" cy="1031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fr-FR" sz="6700" kern="0" dirty="0" smtClean="0">
                <a:solidFill>
                  <a:srgbClr val="FF5757"/>
                </a:solidFill>
                <a:latin typeface="Paris2024-Variable" panose="02010503030201020103" pitchFamily="2" charset="77"/>
              </a:rPr>
              <a:t>Cette visioconférence sera enregistrée</a:t>
            </a:r>
            <a:endParaRPr lang="fr-FR" sz="6700" kern="0" dirty="0"/>
          </a:p>
        </p:txBody>
      </p:sp>
    </p:spTree>
    <p:extLst>
      <p:ext uri="{BB962C8B-B14F-4D97-AF65-F5344CB8AC3E}">
        <p14:creationId xmlns:p14="http://schemas.microsoft.com/office/powerpoint/2010/main" val="6501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4"/>
            <a:ext cx="20107402" cy="1131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" y="25019"/>
            <a:ext cx="20104100" cy="1128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" y="0"/>
            <a:ext cx="20095210" cy="113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104100" cy="113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71"/>
            <a:ext cx="20095210" cy="113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Communauté TDJ2024 en AURA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0846BC-5EA7-364D-93D0-B1F17440D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14606" r="17192" b="16629"/>
          <a:stretch/>
        </p:blipFill>
        <p:spPr>
          <a:xfrm>
            <a:off x="15919450" y="370597"/>
            <a:ext cx="3600000" cy="400000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4"/>
          </p:nvPr>
        </p:nvSpPr>
        <p:spPr>
          <a:xfrm>
            <a:off x="603250" y="4065121"/>
            <a:ext cx="18440400" cy="1384995"/>
          </a:xfrm>
        </p:spPr>
        <p:txBody>
          <a:bodyPr/>
          <a:lstStyle/>
          <a:p>
            <a:r>
              <a:rPr lang="fr-FR" dirty="0" smtClean="0">
                <a:solidFill>
                  <a:srgbClr val="FF5757"/>
                </a:solidFill>
              </a:rPr>
              <a:t>TDJ</a:t>
            </a:r>
            <a:r>
              <a:rPr lang="fr-FR" dirty="0" smtClean="0"/>
              <a:t> : 265 collectivités labellisées </a:t>
            </a:r>
            <a:endParaRPr lang="fr-FR" dirty="0"/>
          </a:p>
          <a:p>
            <a:r>
              <a:rPr lang="fr-FR" dirty="0" smtClean="0">
                <a:solidFill>
                  <a:srgbClr val="FF5757"/>
                </a:solidFill>
              </a:rPr>
              <a:t>CPJ</a:t>
            </a:r>
            <a:r>
              <a:rPr lang="fr-FR" dirty="0" smtClean="0"/>
              <a:t> : 37 collectivités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450" y="5839396"/>
            <a:ext cx="7203856" cy="468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650" y="5831988"/>
            <a:ext cx="7570847" cy="468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2250" y="2033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5757"/>
                </a:solidFill>
              </a:rPr>
              <a:t>2. Présentation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650" y="5843548"/>
            <a:ext cx="7460864" cy="461201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/>
          <a:stretch/>
        </p:blipFill>
        <p:spPr>
          <a:xfrm>
            <a:off x="1194385" y="5839396"/>
            <a:ext cx="8449649" cy="47542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15" y="5839396"/>
            <a:ext cx="7709334" cy="47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550" y="-136524"/>
            <a:ext cx="11924810" cy="1166506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4080177"/>
            <a:ext cx="7461249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fr-FR" kern="0" dirty="0">
                <a:latin typeface="Paris2024-Variable" panose="02010503030201020103" pitchFamily="2" charset="77"/>
              </a:rPr>
              <a:t>3</a:t>
            </a:r>
            <a:r>
              <a:rPr lang="fr-FR" kern="0" dirty="0" smtClean="0">
                <a:latin typeface="Paris2024-Variable" panose="02010503030201020103" pitchFamily="2" charset="77"/>
              </a:rPr>
              <a:t>. Présentation </a:t>
            </a:r>
          </a:p>
          <a:p>
            <a:pPr algn="ctr"/>
            <a:r>
              <a:rPr lang="fr-FR" kern="0" dirty="0" smtClean="0">
                <a:latin typeface="Paris2024-Variable" panose="02010503030201020103" pitchFamily="2" charset="77"/>
              </a:rPr>
              <a:t>du mouvement sportif et associatif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5" name="Sous-titre 3"/>
          <p:cNvSpPr txBox="1">
            <a:spLocks/>
          </p:cNvSpPr>
          <p:nvPr/>
        </p:nvSpPr>
        <p:spPr>
          <a:xfrm>
            <a:off x="10433050" y="4664952"/>
            <a:ext cx="105364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L’organisation du mouvement sportif</a:t>
            </a:r>
          </a:p>
          <a:p>
            <a:pPr algn="ctr"/>
            <a:endParaRPr lang="fr-FR" sz="3200" kern="0" dirty="0">
              <a:solidFill>
                <a:schemeClr val="bg1"/>
              </a:solidFill>
            </a:endParaRPr>
          </a:p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Les services du mouvement sportif à destination</a:t>
            </a:r>
          </a:p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 des collectivités territoriales</a:t>
            </a:r>
            <a:endParaRPr lang="fr-FR" sz="3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0734" y="3388421"/>
            <a:ext cx="20369784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Elise Le GOFF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7" name="Sous-titre 3"/>
          <p:cNvSpPr txBox="1">
            <a:spLocks/>
          </p:cNvSpPr>
          <p:nvPr/>
        </p:nvSpPr>
        <p:spPr>
          <a:xfrm>
            <a:off x="2813050" y="3684022"/>
            <a:ext cx="179019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Chargée de l’animation du label TDJ2024 au CROS </a:t>
            </a:r>
            <a:endParaRPr lang="fr-FR" sz="4500" kern="0" dirty="0">
              <a:solidFill>
                <a:srgbClr val="FF5757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2250" y="2033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3</a:t>
            </a:r>
            <a:r>
              <a:rPr lang="fr-FR" dirty="0" smtClean="0">
                <a:solidFill>
                  <a:srgbClr val="FF5757"/>
                </a:solidFill>
              </a:rPr>
              <a:t>. Présentation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5167698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815" y="4591727"/>
            <a:ext cx="5221235" cy="64983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5167698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689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0734" y="3388421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MOUVEMENT olympique et sportif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747" t="14986"/>
          <a:stretch/>
        </p:blipFill>
        <p:spPr>
          <a:xfrm>
            <a:off x="1212850" y="4032665"/>
            <a:ext cx="17145000" cy="68045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8731" y="7559675"/>
            <a:ext cx="2648181" cy="14154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2250" y="2033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3</a:t>
            </a:r>
            <a:r>
              <a:rPr lang="fr-FR" dirty="0" smtClean="0">
                <a:solidFill>
                  <a:srgbClr val="FF5757"/>
                </a:solidFill>
              </a:rPr>
              <a:t>. Présentation des « services » du mouvement sportif et associatif</a:t>
            </a:r>
            <a:endParaRPr lang="fr-FR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ACTIONS des CDOS/CROS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8" name="Sous-titre 2"/>
          <p:cNvSpPr>
            <a:spLocks noGrp="1"/>
          </p:cNvSpPr>
          <p:nvPr>
            <p:ph type="subTitle" idx="4"/>
          </p:nvPr>
        </p:nvSpPr>
        <p:spPr>
          <a:xfrm>
            <a:off x="603250" y="4065121"/>
            <a:ext cx="18440400" cy="6647974"/>
          </a:xfrm>
        </p:spPr>
        <p:txBody>
          <a:bodyPr/>
          <a:lstStyle/>
          <a:p>
            <a:r>
              <a:rPr lang="fr-FR" dirty="0" smtClean="0">
                <a:solidFill>
                  <a:srgbClr val="FF5757"/>
                </a:solidFill>
              </a:rPr>
              <a:t>Centre de ressources </a:t>
            </a:r>
            <a:r>
              <a:rPr lang="fr-FR" dirty="0" smtClean="0"/>
              <a:t>: expositions, fiches pédagogiques, jeux, médiathèque, documents, informations spécifiques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fr-FR" dirty="0" smtClean="0"/>
          </a:p>
          <a:p>
            <a:r>
              <a:rPr lang="fr-FR" dirty="0" smtClean="0">
                <a:solidFill>
                  <a:srgbClr val="FF5757"/>
                </a:solidFill>
              </a:rPr>
              <a:t>Tête de réseau </a:t>
            </a:r>
            <a:r>
              <a:rPr lang="fr-FR" dirty="0" smtClean="0"/>
              <a:t>: mise en relation (acteur du mouvement sportif, athlète de haut niveau, établissement scolaire, collectivité labellisée)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FF5757"/>
              </a:solidFill>
            </a:endParaRPr>
          </a:p>
          <a:p>
            <a:r>
              <a:rPr lang="fr-FR" dirty="0" smtClean="0">
                <a:solidFill>
                  <a:srgbClr val="FF5757"/>
                </a:solidFill>
              </a:rPr>
              <a:t>Porteur de solutions </a:t>
            </a:r>
            <a:r>
              <a:rPr lang="fr-FR" dirty="0" smtClean="0"/>
              <a:t>: accompagnement aux événements et projets liés au label, interventions, entretiens personnalisés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 smtClean="0">
                <a:solidFill>
                  <a:srgbClr val="FF5757"/>
                </a:solidFill>
              </a:rPr>
              <a:t>Acteur politique </a:t>
            </a:r>
            <a:r>
              <a:rPr lang="fr-FR" dirty="0" smtClean="0"/>
              <a:t>: média entre le terrain et le CNOSF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 smtClean="0">
                <a:solidFill>
                  <a:srgbClr val="FF5757"/>
                </a:solidFill>
              </a:rPr>
              <a:t>Quadrillage du territoire</a:t>
            </a:r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650" y="503630"/>
            <a:ext cx="6238200" cy="33419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2250" y="2033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5757"/>
                </a:solidFill>
              </a:rPr>
              <a:t>3. Présentation des « services » du mouvement sportif et associatif</a:t>
            </a:r>
            <a:endParaRPr lang="fr-FR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0154" y="5708056"/>
            <a:ext cx="17088486" cy="1031051"/>
          </a:xfrm>
        </p:spPr>
        <p:txBody>
          <a:bodyPr/>
          <a:lstStyle/>
          <a:p>
            <a:pPr algn="ctr"/>
            <a:r>
              <a:rPr lang="fr-FR" sz="6700" dirty="0" smtClean="0">
                <a:solidFill>
                  <a:srgbClr val="FF5757"/>
                </a:solidFill>
                <a:latin typeface="Paris2024-Variable" panose="02010503030201020103" pitchFamily="2" charset="77"/>
              </a:rPr>
              <a:t>Développement du label « Terre de Jeux 2024 »</a:t>
            </a:r>
            <a:endParaRPr lang="fr-FR" sz="6700" dirty="0"/>
          </a:p>
        </p:txBody>
      </p:sp>
      <p:sp>
        <p:nvSpPr>
          <p:cNvPr id="4" name="Sous-titre 3"/>
          <p:cNvSpPr txBox="1">
            <a:spLocks noGrp="1"/>
          </p:cNvSpPr>
          <p:nvPr>
            <p:ph type="subTitle" idx="4"/>
          </p:nvPr>
        </p:nvSpPr>
        <p:spPr>
          <a:xfrm>
            <a:off x="2457131" y="7218171"/>
            <a:ext cx="1518983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Visioconférence du mardi 12 avril 2022</a:t>
            </a:r>
          </a:p>
          <a:p>
            <a:pPr algn="ctr"/>
            <a:endParaRPr lang="fr-FR" sz="3600" dirty="0" smtClean="0">
              <a:solidFill>
                <a:schemeClr val="bg1"/>
              </a:solidFill>
            </a:endParaRPr>
          </a:p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Rassemblement des métropoles, agglomérations, communautés d’agglom</a:t>
            </a:r>
            <a:r>
              <a:rPr lang="fr-FR" sz="3200" dirty="0" smtClean="0"/>
              <a:t>érations</a:t>
            </a:r>
            <a:endParaRPr lang="fr-FR" sz="3200" dirty="0" smtClean="0">
              <a:solidFill>
                <a:schemeClr val="bg1"/>
              </a:solidFill>
            </a:endParaRPr>
          </a:p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en Auvergne-Rhône-Alpes</a:t>
            </a:r>
            <a:endParaRPr lang="fr-FR" sz="3200" dirty="0">
              <a:solidFill>
                <a:schemeClr val="bg1"/>
              </a:solidFill>
            </a:endParaRPr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7D266802-F435-3D41-935B-A68B49702775}"/>
              </a:ext>
            </a:extLst>
          </p:cNvPr>
          <p:cNvGrpSpPr/>
          <p:nvPr/>
        </p:nvGrpSpPr>
        <p:grpSpPr>
          <a:xfrm rot="10800000">
            <a:off x="-555313" y="-536518"/>
            <a:ext cx="5977255" cy="5989320"/>
            <a:chOff x="14461807" y="5654279"/>
            <a:chExt cx="5977255" cy="598932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77982852-516D-AD4F-A729-2F5BDD031816}"/>
                </a:ext>
              </a:extLst>
            </p:cNvPr>
            <p:cNvSpPr/>
            <p:nvPr/>
          </p:nvSpPr>
          <p:spPr>
            <a:xfrm>
              <a:off x="19811748" y="11016451"/>
              <a:ext cx="292735" cy="292100"/>
            </a:xfrm>
            <a:custGeom>
              <a:avLst/>
              <a:gdLst/>
              <a:ahLst/>
              <a:cxnLst/>
              <a:rect l="l" t="t" r="r" b="b"/>
              <a:pathLst>
                <a:path w="292734" h="292100">
                  <a:moveTo>
                    <a:pt x="292350" y="0"/>
                  </a:moveTo>
                  <a:lnTo>
                    <a:pt x="244950" y="3881"/>
                  </a:lnTo>
                  <a:lnTo>
                    <a:pt x="199951" y="15119"/>
                  </a:lnTo>
                  <a:lnTo>
                    <a:pt x="157971" y="33099"/>
                  </a:lnTo>
                  <a:lnTo>
                    <a:pt x="119619" y="57205"/>
                  </a:lnTo>
                  <a:lnTo>
                    <a:pt x="85501" y="86823"/>
                  </a:lnTo>
                  <a:lnTo>
                    <a:pt x="56225" y="121339"/>
                  </a:lnTo>
                  <a:lnTo>
                    <a:pt x="32397" y="160139"/>
                  </a:lnTo>
                  <a:lnTo>
                    <a:pt x="14626" y="202608"/>
                  </a:lnTo>
                  <a:lnTo>
                    <a:pt x="3518" y="248131"/>
                  </a:lnTo>
                  <a:lnTo>
                    <a:pt x="0" y="292104"/>
                  </a:lnTo>
                </a:path>
              </a:pathLst>
            </a:custGeom>
            <a:ln w="669822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8FA0BD4-40C9-E840-84A9-0271A4DA120E}"/>
                </a:ext>
              </a:extLst>
            </p:cNvPr>
            <p:cNvSpPr/>
            <p:nvPr/>
          </p:nvSpPr>
          <p:spPr>
            <a:xfrm>
              <a:off x="19052563" y="10255710"/>
              <a:ext cx="1051560" cy="1053465"/>
            </a:xfrm>
            <a:custGeom>
              <a:avLst/>
              <a:gdLst/>
              <a:ahLst/>
              <a:cxnLst/>
              <a:rect l="l" t="t" r="r" b="b"/>
              <a:pathLst>
                <a:path w="1051559" h="1053465">
                  <a:moveTo>
                    <a:pt x="1051537" y="0"/>
                  </a:moveTo>
                  <a:lnTo>
                    <a:pt x="1003479" y="1088"/>
                  </a:lnTo>
                  <a:lnTo>
                    <a:pt x="955962" y="4321"/>
                  </a:lnTo>
                  <a:lnTo>
                    <a:pt x="909039" y="9652"/>
                  </a:lnTo>
                  <a:lnTo>
                    <a:pt x="862758" y="17034"/>
                  </a:lnTo>
                  <a:lnTo>
                    <a:pt x="817164" y="26421"/>
                  </a:lnTo>
                  <a:lnTo>
                    <a:pt x="772304" y="37765"/>
                  </a:lnTo>
                  <a:lnTo>
                    <a:pt x="728225" y="51019"/>
                  </a:lnTo>
                  <a:lnTo>
                    <a:pt x="684975" y="66137"/>
                  </a:lnTo>
                  <a:lnTo>
                    <a:pt x="642599" y="83071"/>
                  </a:lnTo>
                  <a:lnTo>
                    <a:pt x="601144" y="101775"/>
                  </a:lnTo>
                  <a:lnTo>
                    <a:pt x="560658" y="122201"/>
                  </a:lnTo>
                  <a:lnTo>
                    <a:pt x="521187" y="144303"/>
                  </a:lnTo>
                  <a:lnTo>
                    <a:pt x="482777" y="168034"/>
                  </a:lnTo>
                  <a:lnTo>
                    <a:pt x="445476" y="193346"/>
                  </a:lnTo>
                  <a:lnTo>
                    <a:pt x="409330" y="220193"/>
                  </a:lnTo>
                  <a:lnTo>
                    <a:pt x="374387" y="248529"/>
                  </a:lnTo>
                  <a:lnTo>
                    <a:pt x="340692" y="278305"/>
                  </a:lnTo>
                  <a:lnTo>
                    <a:pt x="308292" y="309476"/>
                  </a:lnTo>
                  <a:lnTo>
                    <a:pt x="277235" y="341993"/>
                  </a:lnTo>
                  <a:lnTo>
                    <a:pt x="247567" y="375811"/>
                  </a:lnTo>
                  <a:lnTo>
                    <a:pt x="219334" y="410882"/>
                  </a:lnTo>
                  <a:lnTo>
                    <a:pt x="192585" y="447159"/>
                  </a:lnTo>
                  <a:lnTo>
                    <a:pt x="167364" y="484596"/>
                  </a:lnTo>
                  <a:lnTo>
                    <a:pt x="143720" y="523145"/>
                  </a:lnTo>
                  <a:lnTo>
                    <a:pt x="121698" y="562760"/>
                  </a:lnTo>
                  <a:lnTo>
                    <a:pt x="101346" y="603393"/>
                  </a:lnTo>
                  <a:lnTo>
                    <a:pt x="82710" y="644998"/>
                  </a:lnTo>
                  <a:lnTo>
                    <a:pt x="65838" y="687528"/>
                  </a:lnTo>
                  <a:lnTo>
                    <a:pt x="50775" y="730935"/>
                  </a:lnTo>
                  <a:lnTo>
                    <a:pt x="37569" y="775173"/>
                  </a:lnTo>
                  <a:lnTo>
                    <a:pt x="26267" y="820196"/>
                  </a:lnTo>
                  <a:lnTo>
                    <a:pt x="16914" y="865955"/>
                  </a:lnTo>
                  <a:lnTo>
                    <a:pt x="9559" y="912404"/>
                  </a:lnTo>
                  <a:lnTo>
                    <a:pt x="4247" y="959496"/>
                  </a:lnTo>
                  <a:lnTo>
                    <a:pt x="1026" y="1007185"/>
                  </a:lnTo>
                  <a:lnTo>
                    <a:pt x="0" y="1052846"/>
                  </a:lnTo>
                </a:path>
              </a:pathLst>
            </a:custGeom>
            <a:ln w="57307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D341AC9C-5032-7543-AD6A-69F546060272}"/>
                </a:ext>
              </a:extLst>
            </p:cNvPr>
            <p:cNvSpPr/>
            <p:nvPr/>
          </p:nvSpPr>
          <p:spPr>
            <a:xfrm>
              <a:off x="18293595" y="9494989"/>
              <a:ext cx="1811020" cy="1814195"/>
            </a:xfrm>
            <a:custGeom>
              <a:avLst/>
              <a:gdLst/>
              <a:ahLst/>
              <a:cxnLst/>
              <a:rect l="l" t="t" r="r" b="b"/>
              <a:pathLst>
                <a:path w="1811019" h="1814195">
                  <a:moveTo>
                    <a:pt x="1810503" y="0"/>
                  </a:moveTo>
                  <a:lnTo>
                    <a:pt x="1762356" y="632"/>
                  </a:lnTo>
                  <a:lnTo>
                    <a:pt x="1714504" y="2520"/>
                  </a:lnTo>
                  <a:lnTo>
                    <a:pt x="1666975" y="5647"/>
                  </a:lnTo>
                  <a:lnTo>
                    <a:pt x="1619782" y="9997"/>
                  </a:lnTo>
                  <a:lnTo>
                    <a:pt x="1572944" y="15554"/>
                  </a:lnTo>
                  <a:lnTo>
                    <a:pt x="1526475" y="22304"/>
                  </a:lnTo>
                  <a:lnTo>
                    <a:pt x="1480391" y="30229"/>
                  </a:lnTo>
                  <a:lnTo>
                    <a:pt x="1434707" y="39315"/>
                  </a:lnTo>
                  <a:lnTo>
                    <a:pt x="1389441" y="49545"/>
                  </a:lnTo>
                  <a:lnTo>
                    <a:pt x="1344606" y="60903"/>
                  </a:lnTo>
                  <a:lnTo>
                    <a:pt x="1300220" y="73374"/>
                  </a:lnTo>
                  <a:lnTo>
                    <a:pt x="1256298" y="86943"/>
                  </a:lnTo>
                  <a:lnTo>
                    <a:pt x="1212855" y="101592"/>
                  </a:lnTo>
                  <a:lnTo>
                    <a:pt x="1169908" y="117307"/>
                  </a:lnTo>
                  <a:lnTo>
                    <a:pt x="1127472" y="134071"/>
                  </a:lnTo>
                  <a:lnTo>
                    <a:pt x="1085563" y="151869"/>
                  </a:lnTo>
                  <a:lnTo>
                    <a:pt x="1044196" y="170685"/>
                  </a:lnTo>
                  <a:lnTo>
                    <a:pt x="1003388" y="190503"/>
                  </a:lnTo>
                  <a:lnTo>
                    <a:pt x="963155" y="211307"/>
                  </a:lnTo>
                  <a:lnTo>
                    <a:pt x="923511" y="233082"/>
                  </a:lnTo>
                  <a:lnTo>
                    <a:pt x="884473" y="255812"/>
                  </a:lnTo>
                  <a:lnTo>
                    <a:pt x="846056" y="279481"/>
                  </a:lnTo>
                  <a:lnTo>
                    <a:pt x="808277" y="304073"/>
                  </a:lnTo>
                  <a:lnTo>
                    <a:pt x="771151" y="329572"/>
                  </a:lnTo>
                  <a:lnTo>
                    <a:pt x="734694" y="355963"/>
                  </a:lnTo>
                  <a:lnTo>
                    <a:pt x="698921" y="383229"/>
                  </a:lnTo>
                  <a:lnTo>
                    <a:pt x="663848" y="411356"/>
                  </a:lnTo>
                  <a:lnTo>
                    <a:pt x="629492" y="440326"/>
                  </a:lnTo>
                  <a:lnTo>
                    <a:pt x="595867" y="470125"/>
                  </a:lnTo>
                  <a:lnTo>
                    <a:pt x="562990" y="500737"/>
                  </a:lnTo>
                  <a:lnTo>
                    <a:pt x="530877" y="532145"/>
                  </a:lnTo>
                  <a:lnTo>
                    <a:pt x="499542" y="564335"/>
                  </a:lnTo>
                  <a:lnTo>
                    <a:pt x="469003" y="597289"/>
                  </a:lnTo>
                  <a:lnTo>
                    <a:pt x="439274" y="630993"/>
                  </a:lnTo>
                  <a:lnTo>
                    <a:pt x="410371" y="665431"/>
                  </a:lnTo>
                  <a:lnTo>
                    <a:pt x="382311" y="700586"/>
                  </a:lnTo>
                  <a:lnTo>
                    <a:pt x="355109" y="736443"/>
                  </a:lnTo>
                  <a:lnTo>
                    <a:pt x="328780" y="772987"/>
                  </a:lnTo>
                  <a:lnTo>
                    <a:pt x="303341" y="810200"/>
                  </a:lnTo>
                  <a:lnTo>
                    <a:pt x="278807" y="848069"/>
                  </a:lnTo>
                  <a:lnTo>
                    <a:pt x="255194" y="886576"/>
                  </a:lnTo>
                  <a:lnTo>
                    <a:pt x="232518" y="925706"/>
                  </a:lnTo>
                  <a:lnTo>
                    <a:pt x="210794" y="965443"/>
                  </a:lnTo>
                  <a:lnTo>
                    <a:pt x="190038" y="1005772"/>
                  </a:lnTo>
                  <a:lnTo>
                    <a:pt x="170267" y="1046676"/>
                  </a:lnTo>
                  <a:lnTo>
                    <a:pt x="151495" y="1088140"/>
                  </a:lnTo>
                  <a:lnTo>
                    <a:pt x="133739" y="1130148"/>
                  </a:lnTo>
                  <a:lnTo>
                    <a:pt x="117014" y="1172684"/>
                  </a:lnTo>
                  <a:lnTo>
                    <a:pt x="101337" y="1215733"/>
                  </a:lnTo>
                  <a:lnTo>
                    <a:pt x="86722" y="1259278"/>
                  </a:lnTo>
                  <a:lnTo>
                    <a:pt x="73186" y="1303304"/>
                  </a:lnTo>
                  <a:lnTo>
                    <a:pt x="60744" y="1347795"/>
                  </a:lnTo>
                  <a:lnTo>
                    <a:pt x="49412" y="1392735"/>
                  </a:lnTo>
                  <a:lnTo>
                    <a:pt x="39206" y="1438109"/>
                  </a:lnTo>
                  <a:lnTo>
                    <a:pt x="30142" y="1483900"/>
                  </a:lnTo>
                  <a:lnTo>
                    <a:pt x="22235" y="1530093"/>
                  </a:lnTo>
                  <a:lnTo>
                    <a:pt x="15502" y="1576671"/>
                  </a:lnTo>
                  <a:lnTo>
                    <a:pt x="9957" y="1623621"/>
                  </a:lnTo>
                  <a:lnTo>
                    <a:pt x="5617" y="1670924"/>
                  </a:lnTo>
                  <a:lnTo>
                    <a:pt x="2498" y="1718566"/>
                  </a:lnTo>
                  <a:lnTo>
                    <a:pt x="615" y="1766531"/>
                  </a:lnTo>
                  <a:lnTo>
                    <a:pt x="0" y="1813566"/>
                  </a:lnTo>
                </a:path>
              </a:pathLst>
            </a:custGeom>
            <a:ln w="483754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70C7B110-5284-AC4C-B870-E5A4FB7DEB8A}"/>
                </a:ext>
              </a:extLst>
            </p:cNvPr>
            <p:cNvSpPr/>
            <p:nvPr/>
          </p:nvSpPr>
          <p:spPr>
            <a:xfrm>
              <a:off x="17534676" y="8734311"/>
              <a:ext cx="2569845" cy="2574290"/>
            </a:xfrm>
            <a:custGeom>
              <a:avLst/>
              <a:gdLst/>
              <a:ahLst/>
              <a:cxnLst/>
              <a:rect l="l" t="t" r="r" b="b"/>
              <a:pathLst>
                <a:path w="2569844" h="2574290">
                  <a:moveTo>
                    <a:pt x="2569421" y="0"/>
                  </a:moveTo>
                  <a:lnTo>
                    <a:pt x="2521233" y="445"/>
                  </a:lnTo>
                  <a:lnTo>
                    <a:pt x="2473250" y="1778"/>
                  </a:lnTo>
                  <a:lnTo>
                    <a:pt x="2425487" y="3990"/>
                  </a:lnTo>
                  <a:lnTo>
                    <a:pt x="2377952" y="7074"/>
                  </a:lnTo>
                  <a:lnTo>
                    <a:pt x="2330653" y="11020"/>
                  </a:lnTo>
                  <a:lnTo>
                    <a:pt x="2283598" y="15822"/>
                  </a:lnTo>
                  <a:lnTo>
                    <a:pt x="2236794" y="21472"/>
                  </a:lnTo>
                  <a:lnTo>
                    <a:pt x="2190250" y="27962"/>
                  </a:lnTo>
                  <a:lnTo>
                    <a:pt x="2143973" y="35284"/>
                  </a:lnTo>
                  <a:lnTo>
                    <a:pt x="2097971" y="43430"/>
                  </a:lnTo>
                  <a:lnTo>
                    <a:pt x="2052252" y="52392"/>
                  </a:lnTo>
                  <a:lnTo>
                    <a:pt x="2006824" y="62163"/>
                  </a:lnTo>
                  <a:lnTo>
                    <a:pt x="1961694" y="72735"/>
                  </a:lnTo>
                  <a:lnTo>
                    <a:pt x="1916870" y="84099"/>
                  </a:lnTo>
                  <a:lnTo>
                    <a:pt x="1872361" y="96248"/>
                  </a:lnTo>
                  <a:lnTo>
                    <a:pt x="1828174" y="109175"/>
                  </a:lnTo>
                  <a:lnTo>
                    <a:pt x="1784316" y="122871"/>
                  </a:lnTo>
                  <a:lnTo>
                    <a:pt x="1740796" y="137328"/>
                  </a:lnTo>
                  <a:lnTo>
                    <a:pt x="1697622" y="152539"/>
                  </a:lnTo>
                  <a:lnTo>
                    <a:pt x="1654801" y="168496"/>
                  </a:lnTo>
                  <a:lnTo>
                    <a:pt x="1612341" y="185191"/>
                  </a:lnTo>
                  <a:lnTo>
                    <a:pt x="1570250" y="202616"/>
                  </a:lnTo>
                  <a:lnTo>
                    <a:pt x="1528536" y="220763"/>
                  </a:lnTo>
                  <a:lnTo>
                    <a:pt x="1487206" y="239625"/>
                  </a:lnTo>
                  <a:lnTo>
                    <a:pt x="1446269" y="259194"/>
                  </a:lnTo>
                  <a:lnTo>
                    <a:pt x="1405732" y="279461"/>
                  </a:lnTo>
                  <a:lnTo>
                    <a:pt x="1365603" y="300419"/>
                  </a:lnTo>
                  <a:lnTo>
                    <a:pt x="1325889" y="322060"/>
                  </a:lnTo>
                  <a:lnTo>
                    <a:pt x="1286600" y="344377"/>
                  </a:lnTo>
                  <a:lnTo>
                    <a:pt x="1247742" y="367361"/>
                  </a:lnTo>
                  <a:lnTo>
                    <a:pt x="1209323" y="391005"/>
                  </a:lnTo>
                  <a:lnTo>
                    <a:pt x="1171352" y="415300"/>
                  </a:lnTo>
                  <a:lnTo>
                    <a:pt x="1133835" y="440240"/>
                  </a:lnTo>
                  <a:lnTo>
                    <a:pt x="1096782" y="465815"/>
                  </a:lnTo>
                  <a:lnTo>
                    <a:pt x="1060199" y="492019"/>
                  </a:lnTo>
                  <a:lnTo>
                    <a:pt x="1024094" y="518843"/>
                  </a:lnTo>
                  <a:lnTo>
                    <a:pt x="988476" y="546280"/>
                  </a:lnTo>
                  <a:lnTo>
                    <a:pt x="953351" y="574321"/>
                  </a:lnTo>
                  <a:lnTo>
                    <a:pt x="918729" y="602960"/>
                  </a:lnTo>
                  <a:lnTo>
                    <a:pt x="884617" y="632187"/>
                  </a:lnTo>
                  <a:lnTo>
                    <a:pt x="851022" y="661996"/>
                  </a:lnTo>
                  <a:lnTo>
                    <a:pt x="817952" y="692378"/>
                  </a:lnTo>
                  <a:lnTo>
                    <a:pt x="785416" y="723326"/>
                  </a:lnTo>
                  <a:lnTo>
                    <a:pt x="753420" y="754831"/>
                  </a:lnTo>
                  <a:lnTo>
                    <a:pt x="721974" y="786886"/>
                  </a:lnTo>
                  <a:lnTo>
                    <a:pt x="691084" y="819484"/>
                  </a:lnTo>
                  <a:lnTo>
                    <a:pt x="660759" y="852615"/>
                  </a:lnTo>
                  <a:lnTo>
                    <a:pt x="631006" y="886273"/>
                  </a:lnTo>
                  <a:lnTo>
                    <a:pt x="601833" y="920450"/>
                  </a:lnTo>
                  <a:lnTo>
                    <a:pt x="573248" y="955137"/>
                  </a:lnTo>
                  <a:lnTo>
                    <a:pt x="545259" y="990327"/>
                  </a:lnTo>
                  <a:lnTo>
                    <a:pt x="517873" y="1026012"/>
                  </a:lnTo>
                  <a:lnTo>
                    <a:pt x="491099" y="1062184"/>
                  </a:lnTo>
                  <a:lnTo>
                    <a:pt x="464945" y="1098836"/>
                  </a:lnTo>
                  <a:lnTo>
                    <a:pt x="439417" y="1135959"/>
                  </a:lnTo>
                  <a:lnTo>
                    <a:pt x="414524" y="1173546"/>
                  </a:lnTo>
                  <a:lnTo>
                    <a:pt x="390274" y="1211589"/>
                  </a:lnTo>
                  <a:lnTo>
                    <a:pt x="366675" y="1250079"/>
                  </a:lnTo>
                  <a:lnTo>
                    <a:pt x="343734" y="1289010"/>
                  </a:lnTo>
                  <a:lnTo>
                    <a:pt x="321459" y="1328373"/>
                  </a:lnTo>
                  <a:lnTo>
                    <a:pt x="299858" y="1368161"/>
                  </a:lnTo>
                  <a:lnTo>
                    <a:pt x="278939" y="1408365"/>
                  </a:lnTo>
                  <a:lnTo>
                    <a:pt x="258709" y="1448978"/>
                  </a:lnTo>
                  <a:lnTo>
                    <a:pt x="239178" y="1489992"/>
                  </a:lnTo>
                  <a:lnTo>
                    <a:pt x="220351" y="1531399"/>
                  </a:lnTo>
                  <a:lnTo>
                    <a:pt x="202238" y="1573192"/>
                  </a:lnTo>
                  <a:lnTo>
                    <a:pt x="184845" y="1615362"/>
                  </a:lnTo>
                  <a:lnTo>
                    <a:pt x="168181" y="1657901"/>
                  </a:lnTo>
                  <a:lnTo>
                    <a:pt x="152254" y="1700803"/>
                  </a:lnTo>
                  <a:lnTo>
                    <a:pt x="137072" y="1744058"/>
                  </a:lnTo>
                  <a:lnTo>
                    <a:pt x="122641" y="1787660"/>
                  </a:lnTo>
                  <a:lnTo>
                    <a:pt x="108971" y="1831599"/>
                  </a:lnTo>
                  <a:lnTo>
                    <a:pt x="96069" y="1875870"/>
                  </a:lnTo>
                  <a:lnTo>
                    <a:pt x="83942" y="1920462"/>
                  </a:lnTo>
                  <a:lnTo>
                    <a:pt x="72599" y="1965370"/>
                  </a:lnTo>
                  <a:lnTo>
                    <a:pt x="62047" y="2010584"/>
                  </a:lnTo>
                  <a:lnTo>
                    <a:pt x="52294" y="2056098"/>
                  </a:lnTo>
                  <a:lnTo>
                    <a:pt x="43349" y="2101903"/>
                  </a:lnTo>
                  <a:lnTo>
                    <a:pt x="35218" y="2147991"/>
                  </a:lnTo>
                  <a:lnTo>
                    <a:pt x="27910" y="2194355"/>
                  </a:lnTo>
                  <a:lnTo>
                    <a:pt x="21432" y="2240986"/>
                  </a:lnTo>
                  <a:lnTo>
                    <a:pt x="15793" y="2287878"/>
                  </a:lnTo>
                  <a:lnTo>
                    <a:pt x="11000" y="2335021"/>
                  </a:lnTo>
                  <a:lnTo>
                    <a:pt x="7061" y="2382409"/>
                  </a:lnTo>
                  <a:lnTo>
                    <a:pt x="3983" y="2430033"/>
                  </a:lnTo>
                  <a:lnTo>
                    <a:pt x="1775" y="2477886"/>
                  </a:lnTo>
                  <a:lnTo>
                    <a:pt x="445" y="2525959"/>
                  </a:lnTo>
                  <a:lnTo>
                    <a:pt x="0" y="2574244"/>
                  </a:lnTo>
                </a:path>
              </a:pathLst>
            </a:custGeom>
            <a:ln w="409338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C9C720D0-1DC8-8941-A279-65CEE75BD8A6}"/>
                </a:ext>
              </a:extLst>
            </p:cNvPr>
            <p:cNvSpPr/>
            <p:nvPr/>
          </p:nvSpPr>
          <p:spPr>
            <a:xfrm>
              <a:off x="16775951" y="7973633"/>
              <a:ext cx="3328670" cy="3335020"/>
            </a:xfrm>
            <a:custGeom>
              <a:avLst/>
              <a:gdLst/>
              <a:ahLst/>
              <a:cxnLst/>
              <a:rect l="l" t="t" r="r" b="b"/>
              <a:pathLst>
                <a:path w="3328669" h="3335020">
                  <a:moveTo>
                    <a:pt x="3328146" y="0"/>
                  </a:moveTo>
                  <a:lnTo>
                    <a:pt x="3280029" y="343"/>
                  </a:lnTo>
                  <a:lnTo>
                    <a:pt x="3231976" y="1373"/>
                  </a:lnTo>
                  <a:lnTo>
                    <a:pt x="3184091" y="3085"/>
                  </a:lnTo>
                  <a:lnTo>
                    <a:pt x="3136378" y="5473"/>
                  </a:lnTo>
                  <a:lnTo>
                    <a:pt x="3088842" y="8532"/>
                  </a:lnTo>
                  <a:lnTo>
                    <a:pt x="3041486" y="12259"/>
                  </a:lnTo>
                  <a:lnTo>
                    <a:pt x="2994317" y="16648"/>
                  </a:lnTo>
                  <a:lnTo>
                    <a:pt x="2947338" y="21695"/>
                  </a:lnTo>
                  <a:lnTo>
                    <a:pt x="2900555" y="27395"/>
                  </a:lnTo>
                  <a:lnTo>
                    <a:pt x="2853971" y="33743"/>
                  </a:lnTo>
                  <a:lnTo>
                    <a:pt x="2807592" y="40735"/>
                  </a:lnTo>
                  <a:lnTo>
                    <a:pt x="2761423" y="48366"/>
                  </a:lnTo>
                  <a:lnTo>
                    <a:pt x="2715467" y="56632"/>
                  </a:lnTo>
                  <a:lnTo>
                    <a:pt x="2669730" y="65527"/>
                  </a:lnTo>
                  <a:lnTo>
                    <a:pt x="2624215" y="75048"/>
                  </a:lnTo>
                  <a:lnTo>
                    <a:pt x="2578929" y="85189"/>
                  </a:lnTo>
                  <a:lnTo>
                    <a:pt x="2533876" y="95945"/>
                  </a:lnTo>
                  <a:lnTo>
                    <a:pt x="2489059" y="107313"/>
                  </a:lnTo>
                  <a:lnTo>
                    <a:pt x="2444485" y="119287"/>
                  </a:lnTo>
                  <a:lnTo>
                    <a:pt x="2400157" y="131863"/>
                  </a:lnTo>
                  <a:lnTo>
                    <a:pt x="2356080" y="145036"/>
                  </a:lnTo>
                  <a:lnTo>
                    <a:pt x="2312259" y="158801"/>
                  </a:lnTo>
                  <a:lnTo>
                    <a:pt x="2268698" y="173154"/>
                  </a:lnTo>
                  <a:lnTo>
                    <a:pt x="2225403" y="188091"/>
                  </a:lnTo>
                  <a:lnTo>
                    <a:pt x="2182377" y="203605"/>
                  </a:lnTo>
                  <a:lnTo>
                    <a:pt x="2139626" y="219693"/>
                  </a:lnTo>
                  <a:lnTo>
                    <a:pt x="2097154" y="236351"/>
                  </a:lnTo>
                  <a:lnTo>
                    <a:pt x="2054966" y="253573"/>
                  </a:lnTo>
                  <a:lnTo>
                    <a:pt x="2013067" y="271354"/>
                  </a:lnTo>
                  <a:lnTo>
                    <a:pt x="1971460" y="289691"/>
                  </a:lnTo>
                  <a:lnTo>
                    <a:pt x="1930152" y="308577"/>
                  </a:lnTo>
                  <a:lnTo>
                    <a:pt x="1889146" y="328010"/>
                  </a:lnTo>
                  <a:lnTo>
                    <a:pt x="1848446" y="347984"/>
                  </a:lnTo>
                  <a:lnTo>
                    <a:pt x="1808059" y="368494"/>
                  </a:lnTo>
                  <a:lnTo>
                    <a:pt x="1767988" y="389536"/>
                  </a:lnTo>
                  <a:lnTo>
                    <a:pt x="1728238" y="411104"/>
                  </a:lnTo>
                  <a:lnTo>
                    <a:pt x="1688814" y="433196"/>
                  </a:lnTo>
                  <a:lnTo>
                    <a:pt x="1649721" y="455805"/>
                  </a:lnTo>
                  <a:lnTo>
                    <a:pt x="1610962" y="478927"/>
                  </a:lnTo>
                  <a:lnTo>
                    <a:pt x="1572544" y="502557"/>
                  </a:lnTo>
                  <a:lnTo>
                    <a:pt x="1534469" y="526691"/>
                  </a:lnTo>
                  <a:lnTo>
                    <a:pt x="1496744" y="551324"/>
                  </a:lnTo>
                  <a:lnTo>
                    <a:pt x="1459372" y="576451"/>
                  </a:lnTo>
                  <a:lnTo>
                    <a:pt x="1422359" y="602068"/>
                  </a:lnTo>
                  <a:lnTo>
                    <a:pt x="1385709" y="628171"/>
                  </a:lnTo>
                  <a:lnTo>
                    <a:pt x="1349427" y="654753"/>
                  </a:lnTo>
                  <a:lnTo>
                    <a:pt x="1313516" y="681811"/>
                  </a:lnTo>
                  <a:lnTo>
                    <a:pt x="1277983" y="709341"/>
                  </a:lnTo>
                  <a:lnTo>
                    <a:pt x="1242832" y="737336"/>
                  </a:lnTo>
                  <a:lnTo>
                    <a:pt x="1208067" y="765793"/>
                  </a:lnTo>
                  <a:lnTo>
                    <a:pt x="1173693" y="794708"/>
                  </a:lnTo>
                  <a:lnTo>
                    <a:pt x="1139715" y="824074"/>
                  </a:lnTo>
                  <a:lnTo>
                    <a:pt x="1106137" y="853889"/>
                  </a:lnTo>
                  <a:lnTo>
                    <a:pt x="1072964" y="884146"/>
                  </a:lnTo>
                  <a:lnTo>
                    <a:pt x="1040200" y="914842"/>
                  </a:lnTo>
                  <a:lnTo>
                    <a:pt x="1007851" y="945971"/>
                  </a:lnTo>
                  <a:lnTo>
                    <a:pt x="975921" y="977529"/>
                  </a:lnTo>
                  <a:lnTo>
                    <a:pt x="944415" y="1009512"/>
                  </a:lnTo>
                  <a:lnTo>
                    <a:pt x="913337" y="1041914"/>
                  </a:lnTo>
                  <a:lnTo>
                    <a:pt x="882692" y="1074732"/>
                  </a:lnTo>
                  <a:lnTo>
                    <a:pt x="852484" y="1107959"/>
                  </a:lnTo>
                  <a:lnTo>
                    <a:pt x="822719" y="1141593"/>
                  </a:lnTo>
                  <a:lnTo>
                    <a:pt x="793401" y="1175627"/>
                  </a:lnTo>
                  <a:lnTo>
                    <a:pt x="764534" y="1210058"/>
                  </a:lnTo>
                  <a:lnTo>
                    <a:pt x="736124" y="1244880"/>
                  </a:lnTo>
                  <a:lnTo>
                    <a:pt x="708174" y="1280089"/>
                  </a:lnTo>
                  <a:lnTo>
                    <a:pt x="680690" y="1315681"/>
                  </a:lnTo>
                  <a:lnTo>
                    <a:pt x="653676" y="1351650"/>
                  </a:lnTo>
                  <a:lnTo>
                    <a:pt x="627138" y="1387992"/>
                  </a:lnTo>
                  <a:lnTo>
                    <a:pt x="601078" y="1424703"/>
                  </a:lnTo>
                  <a:lnTo>
                    <a:pt x="575504" y="1461777"/>
                  </a:lnTo>
                  <a:lnTo>
                    <a:pt x="550417" y="1499210"/>
                  </a:lnTo>
                  <a:lnTo>
                    <a:pt x="525825" y="1536998"/>
                  </a:lnTo>
                  <a:lnTo>
                    <a:pt x="501731" y="1575135"/>
                  </a:lnTo>
                  <a:lnTo>
                    <a:pt x="478139" y="1613617"/>
                  </a:lnTo>
                  <a:lnTo>
                    <a:pt x="455055" y="1652439"/>
                  </a:lnTo>
                  <a:lnTo>
                    <a:pt x="432484" y="1691598"/>
                  </a:lnTo>
                  <a:lnTo>
                    <a:pt x="410429" y="1731087"/>
                  </a:lnTo>
                  <a:lnTo>
                    <a:pt x="388895" y="1770902"/>
                  </a:lnTo>
                  <a:lnTo>
                    <a:pt x="367888" y="1811039"/>
                  </a:lnTo>
                  <a:lnTo>
                    <a:pt x="347412" y="1851493"/>
                  </a:lnTo>
                  <a:lnTo>
                    <a:pt x="327471" y="1892259"/>
                  </a:lnTo>
                  <a:lnTo>
                    <a:pt x="308070" y="1933333"/>
                  </a:lnTo>
                  <a:lnTo>
                    <a:pt x="289215" y="1974709"/>
                  </a:lnTo>
                  <a:lnTo>
                    <a:pt x="270908" y="2016384"/>
                  </a:lnTo>
                  <a:lnTo>
                    <a:pt x="253156" y="2058353"/>
                  </a:lnTo>
                  <a:lnTo>
                    <a:pt x="235963" y="2100611"/>
                  </a:lnTo>
                  <a:lnTo>
                    <a:pt x="219333" y="2143153"/>
                  </a:lnTo>
                  <a:lnTo>
                    <a:pt x="203271" y="2185974"/>
                  </a:lnTo>
                  <a:lnTo>
                    <a:pt x="187782" y="2229071"/>
                  </a:lnTo>
                  <a:lnTo>
                    <a:pt x="172870" y="2272437"/>
                  </a:lnTo>
                  <a:lnTo>
                    <a:pt x="158541" y="2316070"/>
                  </a:lnTo>
                  <a:lnTo>
                    <a:pt x="144798" y="2359963"/>
                  </a:lnTo>
                  <a:lnTo>
                    <a:pt x="131647" y="2404112"/>
                  </a:lnTo>
                  <a:lnTo>
                    <a:pt x="119092" y="2448514"/>
                  </a:lnTo>
                  <a:lnTo>
                    <a:pt x="107137" y="2493162"/>
                  </a:lnTo>
                  <a:lnTo>
                    <a:pt x="95788" y="2538052"/>
                  </a:lnTo>
                  <a:lnTo>
                    <a:pt x="85049" y="2583180"/>
                  </a:lnTo>
                  <a:lnTo>
                    <a:pt x="74925" y="2628541"/>
                  </a:lnTo>
                  <a:lnTo>
                    <a:pt x="65420" y="2674130"/>
                  </a:lnTo>
                  <a:lnTo>
                    <a:pt x="56539" y="2719942"/>
                  </a:lnTo>
                  <a:lnTo>
                    <a:pt x="48287" y="2765974"/>
                  </a:lnTo>
                  <a:lnTo>
                    <a:pt x="40669" y="2812220"/>
                  </a:lnTo>
                  <a:lnTo>
                    <a:pt x="33688" y="2858675"/>
                  </a:lnTo>
                  <a:lnTo>
                    <a:pt x="27350" y="2905336"/>
                  </a:lnTo>
                  <a:lnTo>
                    <a:pt x="21660" y="2952196"/>
                  </a:lnTo>
                  <a:lnTo>
                    <a:pt x="16621" y="2999253"/>
                  </a:lnTo>
                  <a:lnTo>
                    <a:pt x="12239" y="3046500"/>
                  </a:lnTo>
                  <a:lnTo>
                    <a:pt x="8519" y="3093933"/>
                  </a:lnTo>
                  <a:lnTo>
                    <a:pt x="5464" y="3141548"/>
                  </a:lnTo>
                  <a:lnTo>
                    <a:pt x="3080" y="3189340"/>
                  </a:lnTo>
                  <a:lnTo>
                    <a:pt x="1372" y="3237304"/>
                  </a:lnTo>
                  <a:lnTo>
                    <a:pt x="343" y="3285435"/>
                  </a:lnTo>
                  <a:lnTo>
                    <a:pt x="0" y="3333730"/>
                  </a:lnTo>
                  <a:lnTo>
                    <a:pt x="0" y="3334922"/>
                  </a:lnTo>
                </a:path>
              </a:pathLst>
            </a:custGeom>
            <a:ln w="33491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A6274378-5E42-5F40-9226-ECDB113DBECF}"/>
                </a:ext>
              </a:extLst>
            </p:cNvPr>
            <p:cNvSpPr/>
            <p:nvPr/>
          </p:nvSpPr>
          <p:spPr>
            <a:xfrm>
              <a:off x="16016859" y="7212912"/>
              <a:ext cx="4087495" cy="4095750"/>
            </a:xfrm>
            <a:custGeom>
              <a:avLst/>
              <a:gdLst/>
              <a:ahLst/>
              <a:cxnLst/>
              <a:rect l="l" t="t" r="r" b="b"/>
              <a:pathLst>
                <a:path w="4087494" h="4095750">
                  <a:moveTo>
                    <a:pt x="4087239" y="0"/>
                  </a:moveTo>
                  <a:lnTo>
                    <a:pt x="4039018" y="280"/>
                  </a:lnTo>
                  <a:lnTo>
                    <a:pt x="3990920" y="1120"/>
                  </a:lnTo>
                  <a:lnTo>
                    <a:pt x="3942957" y="2515"/>
                  </a:lnTo>
                  <a:lnTo>
                    <a:pt x="3895133" y="4463"/>
                  </a:lnTo>
                  <a:lnTo>
                    <a:pt x="3847449" y="6961"/>
                  </a:lnTo>
                  <a:lnTo>
                    <a:pt x="3799909" y="10006"/>
                  </a:lnTo>
                  <a:lnTo>
                    <a:pt x="3752517" y="13594"/>
                  </a:lnTo>
                  <a:lnTo>
                    <a:pt x="3705274" y="17723"/>
                  </a:lnTo>
                  <a:lnTo>
                    <a:pt x="3658185" y="22389"/>
                  </a:lnTo>
                  <a:lnTo>
                    <a:pt x="3611253" y="27589"/>
                  </a:lnTo>
                  <a:lnTo>
                    <a:pt x="3564480" y="33321"/>
                  </a:lnTo>
                  <a:lnTo>
                    <a:pt x="3517870" y="39580"/>
                  </a:lnTo>
                  <a:lnTo>
                    <a:pt x="3471425" y="46365"/>
                  </a:lnTo>
                  <a:lnTo>
                    <a:pt x="3425149" y="53671"/>
                  </a:lnTo>
                  <a:lnTo>
                    <a:pt x="3379045" y="61496"/>
                  </a:lnTo>
                  <a:lnTo>
                    <a:pt x="3333116" y="69837"/>
                  </a:lnTo>
                  <a:lnTo>
                    <a:pt x="3287365" y="78690"/>
                  </a:lnTo>
                  <a:lnTo>
                    <a:pt x="3241796" y="88053"/>
                  </a:lnTo>
                  <a:lnTo>
                    <a:pt x="3196410" y="97922"/>
                  </a:lnTo>
                  <a:lnTo>
                    <a:pt x="3151212" y="108295"/>
                  </a:lnTo>
                  <a:lnTo>
                    <a:pt x="3106205" y="119168"/>
                  </a:lnTo>
                  <a:lnTo>
                    <a:pt x="3061390" y="130538"/>
                  </a:lnTo>
                  <a:lnTo>
                    <a:pt x="3016773" y="142402"/>
                  </a:lnTo>
                  <a:lnTo>
                    <a:pt x="2972355" y="154756"/>
                  </a:lnTo>
                  <a:lnTo>
                    <a:pt x="2928140" y="167599"/>
                  </a:lnTo>
                  <a:lnTo>
                    <a:pt x="2884131" y="180927"/>
                  </a:lnTo>
                  <a:lnTo>
                    <a:pt x="2840331" y="194736"/>
                  </a:lnTo>
                  <a:lnTo>
                    <a:pt x="2796743" y="209023"/>
                  </a:lnTo>
                  <a:lnTo>
                    <a:pt x="2753370" y="223786"/>
                  </a:lnTo>
                  <a:lnTo>
                    <a:pt x="2710215" y="239022"/>
                  </a:lnTo>
                  <a:lnTo>
                    <a:pt x="2667282" y="254726"/>
                  </a:lnTo>
                  <a:lnTo>
                    <a:pt x="2624573" y="270897"/>
                  </a:lnTo>
                  <a:lnTo>
                    <a:pt x="2582092" y="287531"/>
                  </a:lnTo>
                  <a:lnTo>
                    <a:pt x="2539841" y="304625"/>
                  </a:lnTo>
                  <a:lnTo>
                    <a:pt x="2497824" y="322176"/>
                  </a:lnTo>
                  <a:lnTo>
                    <a:pt x="2456044" y="340181"/>
                  </a:lnTo>
                  <a:lnTo>
                    <a:pt x="2414503" y="358636"/>
                  </a:lnTo>
                  <a:lnTo>
                    <a:pt x="2373206" y="377539"/>
                  </a:lnTo>
                  <a:lnTo>
                    <a:pt x="2332155" y="396886"/>
                  </a:lnTo>
                  <a:lnTo>
                    <a:pt x="2291353" y="416675"/>
                  </a:lnTo>
                  <a:lnTo>
                    <a:pt x="2250803" y="436902"/>
                  </a:lnTo>
                  <a:lnTo>
                    <a:pt x="2210508" y="457564"/>
                  </a:lnTo>
                  <a:lnTo>
                    <a:pt x="2170472" y="478659"/>
                  </a:lnTo>
                  <a:lnTo>
                    <a:pt x="2130697" y="500182"/>
                  </a:lnTo>
                  <a:lnTo>
                    <a:pt x="2091187" y="522132"/>
                  </a:lnTo>
                  <a:lnTo>
                    <a:pt x="2051945" y="544504"/>
                  </a:lnTo>
                  <a:lnTo>
                    <a:pt x="2012973" y="567296"/>
                  </a:lnTo>
                  <a:lnTo>
                    <a:pt x="1974276" y="590504"/>
                  </a:lnTo>
                  <a:lnTo>
                    <a:pt x="1935855" y="614127"/>
                  </a:lnTo>
                  <a:lnTo>
                    <a:pt x="1897714" y="638159"/>
                  </a:lnTo>
                  <a:lnTo>
                    <a:pt x="1859857" y="662599"/>
                  </a:lnTo>
                  <a:lnTo>
                    <a:pt x="1822286" y="687443"/>
                  </a:lnTo>
                  <a:lnTo>
                    <a:pt x="1785004" y="712689"/>
                  </a:lnTo>
                  <a:lnTo>
                    <a:pt x="1748014" y="738332"/>
                  </a:lnTo>
                  <a:lnTo>
                    <a:pt x="1711320" y="764371"/>
                  </a:lnTo>
                  <a:lnTo>
                    <a:pt x="1674925" y="790801"/>
                  </a:lnTo>
                  <a:lnTo>
                    <a:pt x="1638831" y="817620"/>
                  </a:lnTo>
                  <a:lnTo>
                    <a:pt x="1603042" y="844825"/>
                  </a:lnTo>
                  <a:lnTo>
                    <a:pt x="1567561" y="872413"/>
                  </a:lnTo>
                  <a:lnTo>
                    <a:pt x="1532391" y="900380"/>
                  </a:lnTo>
                  <a:lnTo>
                    <a:pt x="1497535" y="928723"/>
                  </a:lnTo>
                  <a:lnTo>
                    <a:pt x="1462996" y="957440"/>
                  </a:lnTo>
                  <a:lnTo>
                    <a:pt x="1428778" y="986527"/>
                  </a:lnTo>
                  <a:lnTo>
                    <a:pt x="1394882" y="1015981"/>
                  </a:lnTo>
                  <a:lnTo>
                    <a:pt x="1361313" y="1045799"/>
                  </a:lnTo>
                  <a:lnTo>
                    <a:pt x="1328074" y="1075978"/>
                  </a:lnTo>
                  <a:lnTo>
                    <a:pt x="1295167" y="1106515"/>
                  </a:lnTo>
                  <a:lnTo>
                    <a:pt x="1262596" y="1137407"/>
                  </a:lnTo>
                  <a:lnTo>
                    <a:pt x="1230364" y="1168650"/>
                  </a:lnTo>
                  <a:lnTo>
                    <a:pt x="1198473" y="1200242"/>
                  </a:lnTo>
                  <a:lnTo>
                    <a:pt x="1166928" y="1232179"/>
                  </a:lnTo>
                  <a:lnTo>
                    <a:pt x="1135731" y="1264459"/>
                  </a:lnTo>
                  <a:lnTo>
                    <a:pt x="1104884" y="1297078"/>
                  </a:lnTo>
                  <a:lnTo>
                    <a:pt x="1074392" y="1330033"/>
                  </a:lnTo>
                  <a:lnTo>
                    <a:pt x="1044257" y="1363321"/>
                  </a:lnTo>
                  <a:lnTo>
                    <a:pt x="1014483" y="1396939"/>
                  </a:lnTo>
                  <a:lnTo>
                    <a:pt x="985072" y="1430884"/>
                  </a:lnTo>
                  <a:lnTo>
                    <a:pt x="956028" y="1465153"/>
                  </a:lnTo>
                  <a:lnTo>
                    <a:pt x="927353" y="1499743"/>
                  </a:lnTo>
                  <a:lnTo>
                    <a:pt x="899052" y="1534650"/>
                  </a:lnTo>
                  <a:lnTo>
                    <a:pt x="871126" y="1569872"/>
                  </a:lnTo>
                  <a:lnTo>
                    <a:pt x="843579" y="1605405"/>
                  </a:lnTo>
                  <a:lnTo>
                    <a:pt x="816414" y="1641246"/>
                  </a:lnTo>
                  <a:lnTo>
                    <a:pt x="789634" y="1677393"/>
                  </a:lnTo>
                  <a:lnTo>
                    <a:pt x="763243" y="1713842"/>
                  </a:lnTo>
                  <a:lnTo>
                    <a:pt x="737242" y="1750590"/>
                  </a:lnTo>
                  <a:lnTo>
                    <a:pt x="711636" y="1787634"/>
                  </a:lnTo>
                  <a:lnTo>
                    <a:pt x="686428" y="1824970"/>
                  </a:lnTo>
                  <a:lnTo>
                    <a:pt x="661620" y="1862597"/>
                  </a:lnTo>
                  <a:lnTo>
                    <a:pt x="637216" y="1900510"/>
                  </a:lnTo>
                  <a:lnTo>
                    <a:pt x="613219" y="1938706"/>
                  </a:lnTo>
                  <a:lnTo>
                    <a:pt x="589631" y="1977184"/>
                  </a:lnTo>
                  <a:lnTo>
                    <a:pt x="566457" y="2015938"/>
                  </a:lnTo>
                  <a:lnTo>
                    <a:pt x="543699" y="2054967"/>
                  </a:lnTo>
                  <a:lnTo>
                    <a:pt x="521359" y="2094267"/>
                  </a:lnTo>
                  <a:lnTo>
                    <a:pt x="499442" y="2133835"/>
                  </a:lnTo>
                  <a:lnTo>
                    <a:pt x="477950" y="2173668"/>
                  </a:lnTo>
                  <a:lnTo>
                    <a:pt x="456887" y="2213763"/>
                  </a:lnTo>
                  <a:lnTo>
                    <a:pt x="436255" y="2254117"/>
                  </a:lnTo>
                  <a:lnTo>
                    <a:pt x="416058" y="2294726"/>
                  </a:lnTo>
                  <a:lnTo>
                    <a:pt x="396298" y="2335588"/>
                  </a:lnTo>
                  <a:lnTo>
                    <a:pt x="376979" y="2376700"/>
                  </a:lnTo>
                  <a:lnTo>
                    <a:pt x="358104" y="2418058"/>
                  </a:lnTo>
                  <a:lnTo>
                    <a:pt x="339676" y="2459659"/>
                  </a:lnTo>
                  <a:lnTo>
                    <a:pt x="321698" y="2501501"/>
                  </a:lnTo>
                  <a:lnTo>
                    <a:pt x="304173" y="2543579"/>
                  </a:lnTo>
                  <a:lnTo>
                    <a:pt x="287104" y="2585892"/>
                  </a:lnTo>
                  <a:lnTo>
                    <a:pt x="270495" y="2628436"/>
                  </a:lnTo>
                  <a:lnTo>
                    <a:pt x="254348" y="2671207"/>
                  </a:lnTo>
                  <a:lnTo>
                    <a:pt x="238666" y="2714204"/>
                  </a:lnTo>
                  <a:lnTo>
                    <a:pt x="223453" y="2757422"/>
                  </a:lnTo>
                  <a:lnTo>
                    <a:pt x="208712" y="2800858"/>
                  </a:lnTo>
                  <a:lnTo>
                    <a:pt x="194445" y="2844510"/>
                  </a:lnTo>
                  <a:lnTo>
                    <a:pt x="180657" y="2888375"/>
                  </a:lnTo>
                  <a:lnTo>
                    <a:pt x="167349" y="2932449"/>
                  </a:lnTo>
                  <a:lnTo>
                    <a:pt x="154525" y="2976729"/>
                  </a:lnTo>
                  <a:lnTo>
                    <a:pt x="142189" y="3021212"/>
                  </a:lnTo>
                  <a:lnTo>
                    <a:pt x="130342" y="3065895"/>
                  </a:lnTo>
                  <a:lnTo>
                    <a:pt x="118989" y="3110774"/>
                  </a:lnTo>
                  <a:lnTo>
                    <a:pt x="108132" y="3155848"/>
                  </a:lnTo>
                  <a:lnTo>
                    <a:pt x="97775" y="3201113"/>
                  </a:lnTo>
                  <a:lnTo>
                    <a:pt x="87920" y="3246565"/>
                  </a:lnTo>
                  <a:lnTo>
                    <a:pt x="78571" y="3292201"/>
                  </a:lnTo>
                  <a:lnTo>
                    <a:pt x="69731" y="3338019"/>
                  </a:lnTo>
                  <a:lnTo>
                    <a:pt x="61403" y="3384016"/>
                  </a:lnTo>
                  <a:lnTo>
                    <a:pt x="53589" y="3430187"/>
                  </a:lnTo>
                  <a:lnTo>
                    <a:pt x="46294" y="3476531"/>
                  </a:lnTo>
                  <a:lnTo>
                    <a:pt x="39520" y="3523044"/>
                  </a:lnTo>
                  <a:lnTo>
                    <a:pt x="33269" y="3569723"/>
                  </a:lnTo>
                  <a:lnTo>
                    <a:pt x="27547" y="3616564"/>
                  </a:lnTo>
                  <a:lnTo>
                    <a:pt x="22354" y="3663566"/>
                  </a:lnTo>
                  <a:lnTo>
                    <a:pt x="17695" y="3710724"/>
                  </a:lnTo>
                  <a:lnTo>
                    <a:pt x="13573" y="3758035"/>
                  </a:lnTo>
                  <a:lnTo>
                    <a:pt x="9990" y="3805497"/>
                  </a:lnTo>
                  <a:lnTo>
                    <a:pt x="6950" y="3853107"/>
                  </a:lnTo>
                  <a:lnTo>
                    <a:pt x="4456" y="3900861"/>
                  </a:lnTo>
                  <a:lnTo>
                    <a:pt x="2511" y="3948756"/>
                  </a:lnTo>
                  <a:lnTo>
                    <a:pt x="1118" y="3996789"/>
                  </a:lnTo>
                  <a:lnTo>
                    <a:pt x="279" y="4044957"/>
                  </a:lnTo>
                  <a:lnTo>
                    <a:pt x="0" y="4093257"/>
                  </a:lnTo>
                  <a:lnTo>
                    <a:pt x="0" y="4095643"/>
                  </a:lnTo>
                </a:path>
              </a:pathLst>
            </a:custGeom>
            <a:ln w="24560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322FF4DA-522D-A34D-A9F7-54D0B853FB94}"/>
                </a:ext>
              </a:extLst>
            </p:cNvPr>
            <p:cNvSpPr/>
            <p:nvPr/>
          </p:nvSpPr>
          <p:spPr>
            <a:xfrm>
              <a:off x="15257946" y="6452234"/>
              <a:ext cx="4846320" cy="4856480"/>
            </a:xfrm>
            <a:custGeom>
              <a:avLst/>
              <a:gdLst/>
              <a:ahLst/>
              <a:cxnLst/>
              <a:rect l="l" t="t" r="r" b="b"/>
              <a:pathLst>
                <a:path w="4846319" h="4856480">
                  <a:moveTo>
                    <a:pt x="4846152" y="0"/>
                  </a:moveTo>
                  <a:lnTo>
                    <a:pt x="4797928" y="236"/>
                  </a:lnTo>
                  <a:lnTo>
                    <a:pt x="4749801" y="945"/>
                  </a:lnTo>
                  <a:lnTo>
                    <a:pt x="4701787" y="2123"/>
                  </a:lnTo>
                  <a:lnTo>
                    <a:pt x="4653888" y="3768"/>
                  </a:lnTo>
                  <a:lnTo>
                    <a:pt x="4606106" y="5879"/>
                  </a:lnTo>
                  <a:lnTo>
                    <a:pt x="4558443" y="8452"/>
                  </a:lnTo>
                  <a:lnTo>
                    <a:pt x="4510902" y="11487"/>
                  </a:lnTo>
                  <a:lnTo>
                    <a:pt x="4463486" y="14980"/>
                  </a:lnTo>
                  <a:lnTo>
                    <a:pt x="4416195" y="18929"/>
                  </a:lnTo>
                  <a:lnTo>
                    <a:pt x="4369032" y="23333"/>
                  </a:lnTo>
                  <a:lnTo>
                    <a:pt x="4322000" y="28188"/>
                  </a:lnTo>
                  <a:lnTo>
                    <a:pt x="4275100" y="33494"/>
                  </a:lnTo>
                  <a:lnTo>
                    <a:pt x="4228336" y="39247"/>
                  </a:lnTo>
                  <a:lnTo>
                    <a:pt x="4181708" y="45445"/>
                  </a:lnTo>
                  <a:lnTo>
                    <a:pt x="4135220" y="52087"/>
                  </a:lnTo>
                  <a:lnTo>
                    <a:pt x="4088873" y="59170"/>
                  </a:lnTo>
                  <a:lnTo>
                    <a:pt x="4042670" y="66691"/>
                  </a:lnTo>
                  <a:lnTo>
                    <a:pt x="3996612" y="74649"/>
                  </a:lnTo>
                  <a:lnTo>
                    <a:pt x="3950703" y="83041"/>
                  </a:lnTo>
                  <a:lnTo>
                    <a:pt x="3904944" y="91866"/>
                  </a:lnTo>
                  <a:lnTo>
                    <a:pt x="3859337" y="101120"/>
                  </a:lnTo>
                  <a:lnTo>
                    <a:pt x="3813885" y="110803"/>
                  </a:lnTo>
                  <a:lnTo>
                    <a:pt x="3768590" y="120911"/>
                  </a:lnTo>
                  <a:lnTo>
                    <a:pt x="3723454" y="131442"/>
                  </a:lnTo>
                  <a:lnTo>
                    <a:pt x="3678479" y="142394"/>
                  </a:lnTo>
                  <a:lnTo>
                    <a:pt x="3633667" y="153766"/>
                  </a:lnTo>
                  <a:lnTo>
                    <a:pt x="3589021" y="165554"/>
                  </a:lnTo>
                  <a:lnTo>
                    <a:pt x="3544543" y="177757"/>
                  </a:lnTo>
                  <a:lnTo>
                    <a:pt x="3500235" y="190372"/>
                  </a:lnTo>
                  <a:lnTo>
                    <a:pt x="3456099" y="203397"/>
                  </a:lnTo>
                  <a:lnTo>
                    <a:pt x="3412138" y="216831"/>
                  </a:lnTo>
                  <a:lnTo>
                    <a:pt x="3368353" y="230670"/>
                  </a:lnTo>
                  <a:lnTo>
                    <a:pt x="3324747" y="244912"/>
                  </a:lnTo>
                  <a:lnTo>
                    <a:pt x="3281322" y="259556"/>
                  </a:lnTo>
                  <a:lnTo>
                    <a:pt x="3238080" y="274599"/>
                  </a:lnTo>
                  <a:lnTo>
                    <a:pt x="3195024" y="290040"/>
                  </a:lnTo>
                  <a:lnTo>
                    <a:pt x="3152155" y="305875"/>
                  </a:lnTo>
                  <a:lnTo>
                    <a:pt x="3109476" y="322102"/>
                  </a:lnTo>
                  <a:lnTo>
                    <a:pt x="3066989" y="338720"/>
                  </a:lnTo>
                  <a:lnTo>
                    <a:pt x="3024697" y="355726"/>
                  </a:lnTo>
                  <a:lnTo>
                    <a:pt x="2982600" y="373118"/>
                  </a:lnTo>
                  <a:lnTo>
                    <a:pt x="2940703" y="390894"/>
                  </a:lnTo>
                  <a:lnTo>
                    <a:pt x="2899006" y="409051"/>
                  </a:lnTo>
                  <a:lnTo>
                    <a:pt x="2857512" y="427588"/>
                  </a:lnTo>
                  <a:lnTo>
                    <a:pt x="2816223" y="446502"/>
                  </a:lnTo>
                  <a:lnTo>
                    <a:pt x="2775142" y="465790"/>
                  </a:lnTo>
                  <a:lnTo>
                    <a:pt x="2734270" y="485452"/>
                  </a:lnTo>
                  <a:lnTo>
                    <a:pt x="2693610" y="505484"/>
                  </a:lnTo>
                  <a:lnTo>
                    <a:pt x="2653164" y="525884"/>
                  </a:lnTo>
                  <a:lnTo>
                    <a:pt x="2612934" y="546651"/>
                  </a:lnTo>
                  <a:lnTo>
                    <a:pt x="2572923" y="567782"/>
                  </a:lnTo>
                  <a:lnTo>
                    <a:pt x="2533132" y="589274"/>
                  </a:lnTo>
                  <a:lnTo>
                    <a:pt x="2493564" y="611126"/>
                  </a:lnTo>
                  <a:lnTo>
                    <a:pt x="2454220" y="633335"/>
                  </a:lnTo>
                  <a:lnTo>
                    <a:pt x="2415105" y="655899"/>
                  </a:lnTo>
                  <a:lnTo>
                    <a:pt x="2376218" y="678817"/>
                  </a:lnTo>
                  <a:lnTo>
                    <a:pt x="2337563" y="702085"/>
                  </a:lnTo>
                  <a:lnTo>
                    <a:pt x="2299142" y="725701"/>
                  </a:lnTo>
                  <a:lnTo>
                    <a:pt x="2260957" y="749664"/>
                  </a:lnTo>
                  <a:lnTo>
                    <a:pt x="2223009" y="773972"/>
                  </a:lnTo>
                  <a:lnTo>
                    <a:pt x="2185303" y="798621"/>
                  </a:lnTo>
                  <a:lnTo>
                    <a:pt x="2147839" y="823609"/>
                  </a:lnTo>
                  <a:lnTo>
                    <a:pt x="2110619" y="848936"/>
                  </a:lnTo>
                  <a:lnTo>
                    <a:pt x="2073647" y="874597"/>
                  </a:lnTo>
                  <a:lnTo>
                    <a:pt x="2036923" y="900592"/>
                  </a:lnTo>
                  <a:lnTo>
                    <a:pt x="2000451" y="926918"/>
                  </a:lnTo>
                  <a:lnTo>
                    <a:pt x="1964233" y="953572"/>
                  </a:lnTo>
                  <a:lnTo>
                    <a:pt x="1928270" y="980553"/>
                  </a:lnTo>
                  <a:lnTo>
                    <a:pt x="1892566" y="1007859"/>
                  </a:lnTo>
                  <a:lnTo>
                    <a:pt x="1857121" y="1035486"/>
                  </a:lnTo>
                  <a:lnTo>
                    <a:pt x="1821939" y="1063434"/>
                  </a:lnTo>
                  <a:lnTo>
                    <a:pt x="1787021" y="1091699"/>
                  </a:lnTo>
                  <a:lnTo>
                    <a:pt x="1752370" y="1120279"/>
                  </a:lnTo>
                  <a:lnTo>
                    <a:pt x="1717988" y="1149173"/>
                  </a:lnTo>
                  <a:lnTo>
                    <a:pt x="1683877" y="1178379"/>
                  </a:lnTo>
                  <a:lnTo>
                    <a:pt x="1650040" y="1207893"/>
                  </a:lnTo>
                  <a:lnTo>
                    <a:pt x="1616478" y="1237713"/>
                  </a:lnTo>
                  <a:lnTo>
                    <a:pt x="1583194" y="1267839"/>
                  </a:lnTo>
                  <a:lnTo>
                    <a:pt x="1550189" y="1298266"/>
                  </a:lnTo>
                  <a:lnTo>
                    <a:pt x="1517467" y="1328994"/>
                  </a:lnTo>
                  <a:lnTo>
                    <a:pt x="1485029" y="1360020"/>
                  </a:lnTo>
                  <a:lnTo>
                    <a:pt x="1452878" y="1391341"/>
                  </a:lnTo>
                  <a:lnTo>
                    <a:pt x="1421015" y="1422956"/>
                  </a:lnTo>
                  <a:lnTo>
                    <a:pt x="1389443" y="1454862"/>
                  </a:lnTo>
                  <a:lnTo>
                    <a:pt x="1358165" y="1487058"/>
                  </a:lnTo>
                  <a:lnTo>
                    <a:pt x="1327181" y="1519540"/>
                  </a:lnTo>
                  <a:lnTo>
                    <a:pt x="1296496" y="1552307"/>
                  </a:lnTo>
                  <a:lnTo>
                    <a:pt x="1266110" y="1585356"/>
                  </a:lnTo>
                  <a:lnTo>
                    <a:pt x="1236025" y="1618686"/>
                  </a:lnTo>
                  <a:lnTo>
                    <a:pt x="1206245" y="1652294"/>
                  </a:lnTo>
                  <a:lnTo>
                    <a:pt x="1176772" y="1686178"/>
                  </a:lnTo>
                  <a:lnTo>
                    <a:pt x="1147606" y="1720336"/>
                  </a:lnTo>
                  <a:lnTo>
                    <a:pt x="1118752" y="1754765"/>
                  </a:lnTo>
                  <a:lnTo>
                    <a:pt x="1090210" y="1789463"/>
                  </a:lnTo>
                  <a:lnTo>
                    <a:pt x="1061984" y="1824428"/>
                  </a:lnTo>
                  <a:lnTo>
                    <a:pt x="1034074" y="1859659"/>
                  </a:lnTo>
                  <a:lnTo>
                    <a:pt x="1006485" y="1895152"/>
                  </a:lnTo>
                  <a:lnTo>
                    <a:pt x="979216" y="1930905"/>
                  </a:lnTo>
                  <a:lnTo>
                    <a:pt x="952272" y="1966917"/>
                  </a:lnTo>
                  <a:lnTo>
                    <a:pt x="925654" y="2003185"/>
                  </a:lnTo>
                  <a:lnTo>
                    <a:pt x="899364" y="2039707"/>
                  </a:lnTo>
                  <a:lnTo>
                    <a:pt x="873405" y="2076481"/>
                  </a:lnTo>
                  <a:lnTo>
                    <a:pt x="847778" y="2113504"/>
                  </a:lnTo>
                  <a:lnTo>
                    <a:pt x="822487" y="2150774"/>
                  </a:lnTo>
                  <a:lnTo>
                    <a:pt x="797532" y="2188290"/>
                  </a:lnTo>
                  <a:lnTo>
                    <a:pt x="772917" y="2226048"/>
                  </a:lnTo>
                  <a:lnTo>
                    <a:pt x="748643" y="2264047"/>
                  </a:lnTo>
                  <a:lnTo>
                    <a:pt x="724712" y="2302285"/>
                  </a:lnTo>
                  <a:lnTo>
                    <a:pt x="701128" y="2340758"/>
                  </a:lnTo>
                  <a:lnTo>
                    <a:pt x="677892" y="2379466"/>
                  </a:lnTo>
                  <a:lnTo>
                    <a:pt x="655006" y="2418406"/>
                  </a:lnTo>
                  <a:lnTo>
                    <a:pt x="632472" y="2457576"/>
                  </a:lnTo>
                  <a:lnTo>
                    <a:pt x="610293" y="2496973"/>
                  </a:lnTo>
                  <a:lnTo>
                    <a:pt x="588471" y="2536595"/>
                  </a:lnTo>
                  <a:lnTo>
                    <a:pt x="567008" y="2576440"/>
                  </a:lnTo>
                  <a:lnTo>
                    <a:pt x="545906" y="2616507"/>
                  </a:lnTo>
                  <a:lnTo>
                    <a:pt x="525168" y="2656792"/>
                  </a:lnTo>
                  <a:lnTo>
                    <a:pt x="504795" y="2697293"/>
                  </a:lnTo>
                  <a:lnTo>
                    <a:pt x="484790" y="2738009"/>
                  </a:lnTo>
                  <a:lnTo>
                    <a:pt x="465156" y="2778937"/>
                  </a:lnTo>
                  <a:lnTo>
                    <a:pt x="445893" y="2820074"/>
                  </a:lnTo>
                  <a:lnTo>
                    <a:pt x="427005" y="2861420"/>
                  </a:lnTo>
                  <a:lnTo>
                    <a:pt x="408494" y="2902970"/>
                  </a:lnTo>
                  <a:lnTo>
                    <a:pt x="390361" y="2944725"/>
                  </a:lnTo>
                  <a:lnTo>
                    <a:pt x="372610" y="2986680"/>
                  </a:lnTo>
                  <a:lnTo>
                    <a:pt x="355241" y="3028834"/>
                  </a:lnTo>
                  <a:lnTo>
                    <a:pt x="338259" y="3071184"/>
                  </a:lnTo>
                  <a:lnTo>
                    <a:pt x="321663" y="3113730"/>
                  </a:lnTo>
                  <a:lnTo>
                    <a:pt x="305458" y="3156467"/>
                  </a:lnTo>
                  <a:lnTo>
                    <a:pt x="289645" y="3199395"/>
                  </a:lnTo>
                  <a:lnTo>
                    <a:pt x="274225" y="3242510"/>
                  </a:lnTo>
                  <a:lnTo>
                    <a:pt x="259203" y="3285811"/>
                  </a:lnTo>
                  <a:lnTo>
                    <a:pt x="244579" y="3329296"/>
                  </a:lnTo>
                  <a:lnTo>
                    <a:pt x="230355" y="3372962"/>
                  </a:lnTo>
                  <a:lnTo>
                    <a:pt x="216535" y="3416806"/>
                  </a:lnTo>
                  <a:lnTo>
                    <a:pt x="203120" y="3460828"/>
                  </a:lnTo>
                  <a:lnTo>
                    <a:pt x="190113" y="3505025"/>
                  </a:lnTo>
                  <a:lnTo>
                    <a:pt x="177515" y="3549393"/>
                  </a:lnTo>
                  <a:lnTo>
                    <a:pt x="165328" y="3593932"/>
                  </a:lnTo>
                  <a:lnTo>
                    <a:pt x="153556" y="3638640"/>
                  </a:lnTo>
                  <a:lnTo>
                    <a:pt x="142200" y="3683513"/>
                  </a:lnTo>
                  <a:lnTo>
                    <a:pt x="131263" y="3728549"/>
                  </a:lnTo>
                  <a:lnTo>
                    <a:pt x="120746" y="3773748"/>
                  </a:lnTo>
                  <a:lnTo>
                    <a:pt x="110652" y="3819105"/>
                  </a:lnTo>
                  <a:lnTo>
                    <a:pt x="100983" y="3864619"/>
                  </a:lnTo>
                  <a:lnTo>
                    <a:pt x="91741" y="3910289"/>
                  </a:lnTo>
                  <a:lnTo>
                    <a:pt x="82928" y="3956111"/>
                  </a:lnTo>
                  <a:lnTo>
                    <a:pt x="74547" y="4002083"/>
                  </a:lnTo>
                  <a:lnTo>
                    <a:pt x="66600" y="4048204"/>
                  </a:lnTo>
                  <a:lnTo>
                    <a:pt x="59089" y="4094471"/>
                  </a:lnTo>
                  <a:lnTo>
                    <a:pt x="52016" y="4140881"/>
                  </a:lnTo>
                  <a:lnTo>
                    <a:pt x="45384" y="4187433"/>
                  </a:lnTo>
                  <a:lnTo>
                    <a:pt x="39194" y="4234125"/>
                  </a:lnTo>
                  <a:lnTo>
                    <a:pt x="33448" y="4280954"/>
                  </a:lnTo>
                  <a:lnTo>
                    <a:pt x="28150" y="4327918"/>
                  </a:lnTo>
                  <a:lnTo>
                    <a:pt x="23301" y="4375015"/>
                  </a:lnTo>
                  <a:lnTo>
                    <a:pt x="18904" y="4422242"/>
                  </a:lnTo>
                  <a:lnTo>
                    <a:pt x="14959" y="4469598"/>
                  </a:lnTo>
                  <a:lnTo>
                    <a:pt x="11471" y="4517080"/>
                  </a:lnTo>
                  <a:lnTo>
                    <a:pt x="8441" y="4564686"/>
                  </a:lnTo>
                  <a:lnTo>
                    <a:pt x="5871" y="4612414"/>
                  </a:lnTo>
                  <a:lnTo>
                    <a:pt x="3763" y="4660262"/>
                  </a:lnTo>
                  <a:lnTo>
                    <a:pt x="2120" y="4708227"/>
                  </a:lnTo>
                  <a:lnTo>
                    <a:pt x="943" y="4756307"/>
                  </a:lnTo>
                  <a:lnTo>
                    <a:pt x="236" y="4804500"/>
                  </a:lnTo>
                  <a:lnTo>
                    <a:pt x="0" y="4852805"/>
                  </a:lnTo>
                  <a:lnTo>
                    <a:pt x="0" y="4856322"/>
                  </a:lnTo>
                </a:path>
              </a:pathLst>
            </a:custGeom>
            <a:ln w="171178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8FBEC1FC-7F3C-EA44-8D17-38E7E62349D4}"/>
                </a:ext>
              </a:extLst>
            </p:cNvPr>
            <p:cNvSpPr/>
            <p:nvPr/>
          </p:nvSpPr>
          <p:spPr>
            <a:xfrm>
              <a:off x="14499020" y="5691492"/>
              <a:ext cx="5605145" cy="5617210"/>
            </a:xfrm>
            <a:custGeom>
              <a:avLst/>
              <a:gdLst/>
              <a:ahLst/>
              <a:cxnLst/>
              <a:rect l="l" t="t" r="r" b="b"/>
              <a:pathLst>
                <a:path w="5605144" h="5617209">
                  <a:moveTo>
                    <a:pt x="5605078" y="0"/>
                  </a:moveTo>
                  <a:lnTo>
                    <a:pt x="5556841" y="204"/>
                  </a:lnTo>
                  <a:lnTo>
                    <a:pt x="5508692" y="817"/>
                  </a:lnTo>
                  <a:lnTo>
                    <a:pt x="5460640" y="1836"/>
                  </a:lnTo>
                  <a:lnTo>
                    <a:pt x="5412687" y="3260"/>
                  </a:lnTo>
                  <a:lnTo>
                    <a:pt x="5364834" y="5087"/>
                  </a:lnTo>
                  <a:lnTo>
                    <a:pt x="5317083" y="7316"/>
                  </a:lnTo>
                  <a:lnTo>
                    <a:pt x="5269436" y="9945"/>
                  </a:lnTo>
                  <a:lnTo>
                    <a:pt x="5221894" y="12972"/>
                  </a:lnTo>
                  <a:lnTo>
                    <a:pt x="5174459" y="16396"/>
                  </a:lnTo>
                  <a:lnTo>
                    <a:pt x="5127133" y="20214"/>
                  </a:lnTo>
                  <a:lnTo>
                    <a:pt x="5079917" y="24426"/>
                  </a:lnTo>
                  <a:lnTo>
                    <a:pt x="5032813" y="29030"/>
                  </a:lnTo>
                  <a:lnTo>
                    <a:pt x="4985822" y="34024"/>
                  </a:lnTo>
                  <a:lnTo>
                    <a:pt x="4938946" y="39406"/>
                  </a:lnTo>
                  <a:lnTo>
                    <a:pt x="4892187" y="45175"/>
                  </a:lnTo>
                  <a:lnTo>
                    <a:pt x="4845547" y="51329"/>
                  </a:lnTo>
                  <a:lnTo>
                    <a:pt x="4799027" y="57866"/>
                  </a:lnTo>
                  <a:lnTo>
                    <a:pt x="4752628" y="64785"/>
                  </a:lnTo>
                  <a:lnTo>
                    <a:pt x="4706353" y="72085"/>
                  </a:lnTo>
                  <a:lnTo>
                    <a:pt x="4660202" y="79762"/>
                  </a:lnTo>
                  <a:lnTo>
                    <a:pt x="4614179" y="87817"/>
                  </a:lnTo>
                  <a:lnTo>
                    <a:pt x="4568284" y="96247"/>
                  </a:lnTo>
                  <a:lnTo>
                    <a:pt x="4522518" y="105051"/>
                  </a:lnTo>
                  <a:lnTo>
                    <a:pt x="4476884" y="114226"/>
                  </a:lnTo>
                  <a:lnTo>
                    <a:pt x="4431384" y="123772"/>
                  </a:lnTo>
                  <a:lnTo>
                    <a:pt x="4386018" y="133687"/>
                  </a:lnTo>
                  <a:lnTo>
                    <a:pt x="4340789" y="143968"/>
                  </a:lnTo>
                  <a:lnTo>
                    <a:pt x="4295698" y="154615"/>
                  </a:lnTo>
                  <a:lnTo>
                    <a:pt x="4250747" y="165626"/>
                  </a:lnTo>
                  <a:lnTo>
                    <a:pt x="4205937" y="176998"/>
                  </a:lnTo>
                  <a:lnTo>
                    <a:pt x="4161270" y="188731"/>
                  </a:lnTo>
                  <a:lnTo>
                    <a:pt x="4116748" y="200823"/>
                  </a:lnTo>
                  <a:lnTo>
                    <a:pt x="4072372" y="213272"/>
                  </a:lnTo>
                  <a:lnTo>
                    <a:pt x="4028145" y="226077"/>
                  </a:lnTo>
                  <a:lnTo>
                    <a:pt x="3984067" y="239235"/>
                  </a:lnTo>
                  <a:lnTo>
                    <a:pt x="3940140" y="252746"/>
                  </a:lnTo>
                  <a:lnTo>
                    <a:pt x="3896366" y="266607"/>
                  </a:lnTo>
                  <a:lnTo>
                    <a:pt x="3852747" y="280817"/>
                  </a:lnTo>
                  <a:lnTo>
                    <a:pt x="3809284" y="295374"/>
                  </a:lnTo>
                  <a:lnTo>
                    <a:pt x="3765979" y="310277"/>
                  </a:lnTo>
                  <a:lnTo>
                    <a:pt x="3722833" y="325524"/>
                  </a:lnTo>
                  <a:lnTo>
                    <a:pt x="3679849" y="341113"/>
                  </a:lnTo>
                  <a:lnTo>
                    <a:pt x="3637027" y="357043"/>
                  </a:lnTo>
                  <a:lnTo>
                    <a:pt x="3594370" y="373312"/>
                  </a:lnTo>
                  <a:lnTo>
                    <a:pt x="3551879" y="389918"/>
                  </a:lnTo>
                  <a:lnTo>
                    <a:pt x="3509556" y="406860"/>
                  </a:lnTo>
                  <a:lnTo>
                    <a:pt x="3467402" y="424137"/>
                  </a:lnTo>
                  <a:lnTo>
                    <a:pt x="3425419" y="441745"/>
                  </a:lnTo>
                  <a:lnTo>
                    <a:pt x="3383608" y="459685"/>
                  </a:lnTo>
                  <a:lnTo>
                    <a:pt x="3341972" y="477953"/>
                  </a:lnTo>
                  <a:lnTo>
                    <a:pt x="3300512" y="496549"/>
                  </a:lnTo>
                  <a:lnTo>
                    <a:pt x="3259229" y="515471"/>
                  </a:lnTo>
                  <a:lnTo>
                    <a:pt x="3218126" y="534718"/>
                  </a:lnTo>
                  <a:lnTo>
                    <a:pt x="3177204" y="554287"/>
                  </a:lnTo>
                  <a:lnTo>
                    <a:pt x="3136464" y="574176"/>
                  </a:lnTo>
                  <a:lnTo>
                    <a:pt x="3095908" y="594385"/>
                  </a:lnTo>
                  <a:lnTo>
                    <a:pt x="3055538" y="614912"/>
                  </a:lnTo>
                  <a:lnTo>
                    <a:pt x="3015355" y="635755"/>
                  </a:lnTo>
                  <a:lnTo>
                    <a:pt x="2975362" y="656912"/>
                  </a:lnTo>
                  <a:lnTo>
                    <a:pt x="2935559" y="678382"/>
                  </a:lnTo>
                  <a:lnTo>
                    <a:pt x="2895949" y="700163"/>
                  </a:lnTo>
                  <a:lnTo>
                    <a:pt x="2856532" y="722253"/>
                  </a:lnTo>
                  <a:lnTo>
                    <a:pt x="2817312" y="744651"/>
                  </a:lnTo>
                  <a:lnTo>
                    <a:pt x="2778288" y="767356"/>
                  </a:lnTo>
                  <a:lnTo>
                    <a:pt x="2739464" y="790364"/>
                  </a:lnTo>
                  <a:lnTo>
                    <a:pt x="2700840" y="813676"/>
                  </a:lnTo>
                  <a:lnTo>
                    <a:pt x="2662418" y="837289"/>
                  </a:lnTo>
                  <a:lnTo>
                    <a:pt x="2624201" y="861201"/>
                  </a:lnTo>
                  <a:lnTo>
                    <a:pt x="2586188" y="885411"/>
                  </a:lnTo>
                  <a:lnTo>
                    <a:pt x="2548383" y="909918"/>
                  </a:lnTo>
                  <a:lnTo>
                    <a:pt x="2510787" y="934719"/>
                  </a:lnTo>
                  <a:lnTo>
                    <a:pt x="2473401" y="959813"/>
                  </a:lnTo>
                  <a:lnTo>
                    <a:pt x="2436227" y="985199"/>
                  </a:lnTo>
                  <a:lnTo>
                    <a:pt x="2399267" y="1010874"/>
                  </a:lnTo>
                  <a:lnTo>
                    <a:pt x="2362523" y="1036837"/>
                  </a:lnTo>
                  <a:lnTo>
                    <a:pt x="2325995" y="1063087"/>
                  </a:lnTo>
                  <a:lnTo>
                    <a:pt x="2289686" y="1089621"/>
                  </a:lnTo>
                  <a:lnTo>
                    <a:pt x="2253597" y="1116438"/>
                  </a:lnTo>
                  <a:lnTo>
                    <a:pt x="2217730" y="1143537"/>
                  </a:lnTo>
                  <a:lnTo>
                    <a:pt x="2182087" y="1170916"/>
                  </a:lnTo>
                  <a:lnTo>
                    <a:pt x="2146669" y="1198573"/>
                  </a:lnTo>
                  <a:lnTo>
                    <a:pt x="2111478" y="1226506"/>
                  </a:lnTo>
                  <a:lnTo>
                    <a:pt x="2076516" y="1254714"/>
                  </a:lnTo>
                  <a:lnTo>
                    <a:pt x="2041783" y="1283196"/>
                  </a:lnTo>
                  <a:lnTo>
                    <a:pt x="2007283" y="1311949"/>
                  </a:lnTo>
                  <a:lnTo>
                    <a:pt x="1973016" y="1340972"/>
                  </a:lnTo>
                  <a:lnTo>
                    <a:pt x="1938983" y="1370263"/>
                  </a:lnTo>
                  <a:lnTo>
                    <a:pt x="1905188" y="1399821"/>
                  </a:lnTo>
                  <a:lnTo>
                    <a:pt x="1871631" y="1429645"/>
                  </a:lnTo>
                  <a:lnTo>
                    <a:pt x="1838314" y="1459731"/>
                  </a:lnTo>
                  <a:lnTo>
                    <a:pt x="1805239" y="1490079"/>
                  </a:lnTo>
                  <a:lnTo>
                    <a:pt x="1772407" y="1520687"/>
                  </a:lnTo>
                  <a:lnTo>
                    <a:pt x="1739820" y="1551554"/>
                  </a:lnTo>
                  <a:lnTo>
                    <a:pt x="1707480" y="1582677"/>
                  </a:lnTo>
                  <a:lnTo>
                    <a:pt x="1675387" y="1614056"/>
                  </a:lnTo>
                  <a:lnTo>
                    <a:pt x="1643545" y="1645688"/>
                  </a:lnTo>
                  <a:lnTo>
                    <a:pt x="1611954" y="1677571"/>
                  </a:lnTo>
                  <a:lnTo>
                    <a:pt x="1580617" y="1709705"/>
                  </a:lnTo>
                  <a:lnTo>
                    <a:pt x="1549534" y="1742088"/>
                  </a:lnTo>
                  <a:lnTo>
                    <a:pt x="1518707" y="1774718"/>
                  </a:lnTo>
                  <a:lnTo>
                    <a:pt x="1488139" y="1807592"/>
                  </a:lnTo>
                  <a:lnTo>
                    <a:pt x="1457830" y="1840711"/>
                  </a:lnTo>
                  <a:lnTo>
                    <a:pt x="1427783" y="1874071"/>
                  </a:lnTo>
                  <a:lnTo>
                    <a:pt x="1397999" y="1907672"/>
                  </a:lnTo>
                  <a:lnTo>
                    <a:pt x="1368480" y="1941511"/>
                  </a:lnTo>
                  <a:lnTo>
                    <a:pt x="1339226" y="1975588"/>
                  </a:lnTo>
                  <a:lnTo>
                    <a:pt x="1310241" y="2009899"/>
                  </a:lnTo>
                  <a:lnTo>
                    <a:pt x="1281525" y="2044445"/>
                  </a:lnTo>
                  <a:lnTo>
                    <a:pt x="1253081" y="2079223"/>
                  </a:lnTo>
                  <a:lnTo>
                    <a:pt x="1224909" y="2114231"/>
                  </a:lnTo>
                  <a:lnTo>
                    <a:pt x="1197012" y="2149468"/>
                  </a:lnTo>
                  <a:lnTo>
                    <a:pt x="1169392" y="2184932"/>
                  </a:lnTo>
                  <a:lnTo>
                    <a:pt x="1142048" y="2220622"/>
                  </a:lnTo>
                  <a:lnTo>
                    <a:pt x="1114985" y="2256535"/>
                  </a:lnTo>
                  <a:lnTo>
                    <a:pt x="1088202" y="2292671"/>
                  </a:lnTo>
                  <a:lnTo>
                    <a:pt x="1061703" y="2329027"/>
                  </a:lnTo>
                  <a:lnTo>
                    <a:pt x="1035487" y="2365603"/>
                  </a:lnTo>
                  <a:lnTo>
                    <a:pt x="1009558" y="2402395"/>
                  </a:lnTo>
                  <a:lnTo>
                    <a:pt x="983916" y="2439403"/>
                  </a:lnTo>
                  <a:lnTo>
                    <a:pt x="958564" y="2476626"/>
                  </a:lnTo>
                  <a:lnTo>
                    <a:pt x="933502" y="2514060"/>
                  </a:lnTo>
                  <a:lnTo>
                    <a:pt x="908733" y="2551706"/>
                  </a:lnTo>
                  <a:lnTo>
                    <a:pt x="884259" y="2589560"/>
                  </a:lnTo>
                  <a:lnTo>
                    <a:pt x="860080" y="2627622"/>
                  </a:lnTo>
                  <a:lnTo>
                    <a:pt x="836199" y="2665889"/>
                  </a:lnTo>
                  <a:lnTo>
                    <a:pt x="812617" y="2704361"/>
                  </a:lnTo>
                  <a:lnTo>
                    <a:pt x="789335" y="2743035"/>
                  </a:lnTo>
                  <a:lnTo>
                    <a:pt x="766357" y="2781910"/>
                  </a:lnTo>
                  <a:lnTo>
                    <a:pt x="743682" y="2820985"/>
                  </a:lnTo>
                  <a:lnTo>
                    <a:pt x="721313" y="2860257"/>
                  </a:lnTo>
                  <a:lnTo>
                    <a:pt x="699251" y="2899724"/>
                  </a:lnTo>
                  <a:lnTo>
                    <a:pt x="677499" y="2939386"/>
                  </a:lnTo>
                  <a:lnTo>
                    <a:pt x="656057" y="2979241"/>
                  </a:lnTo>
                  <a:lnTo>
                    <a:pt x="634927" y="3019287"/>
                  </a:lnTo>
                  <a:lnTo>
                    <a:pt x="614112" y="3059522"/>
                  </a:lnTo>
                  <a:lnTo>
                    <a:pt x="593612" y="3099944"/>
                  </a:lnTo>
                  <a:lnTo>
                    <a:pt x="573429" y="3140553"/>
                  </a:lnTo>
                  <a:lnTo>
                    <a:pt x="553565" y="3181346"/>
                  </a:lnTo>
                  <a:lnTo>
                    <a:pt x="534022" y="3222322"/>
                  </a:lnTo>
                  <a:lnTo>
                    <a:pt x="514800" y="3263479"/>
                  </a:lnTo>
                  <a:lnTo>
                    <a:pt x="495903" y="3304815"/>
                  </a:lnTo>
                  <a:lnTo>
                    <a:pt x="477331" y="3346329"/>
                  </a:lnTo>
                  <a:lnTo>
                    <a:pt x="459086" y="3388020"/>
                  </a:lnTo>
                  <a:lnTo>
                    <a:pt x="441170" y="3429885"/>
                  </a:lnTo>
                  <a:lnTo>
                    <a:pt x="423584" y="3471922"/>
                  </a:lnTo>
                  <a:lnTo>
                    <a:pt x="406331" y="3514131"/>
                  </a:lnTo>
                  <a:lnTo>
                    <a:pt x="389411" y="3556510"/>
                  </a:lnTo>
                  <a:lnTo>
                    <a:pt x="372826" y="3599056"/>
                  </a:lnTo>
                  <a:lnTo>
                    <a:pt x="356578" y="3641769"/>
                  </a:lnTo>
                  <a:lnTo>
                    <a:pt x="340669" y="3684647"/>
                  </a:lnTo>
                  <a:lnTo>
                    <a:pt x="325100" y="3727687"/>
                  </a:lnTo>
                  <a:lnTo>
                    <a:pt x="309873" y="3770889"/>
                  </a:lnTo>
                  <a:lnTo>
                    <a:pt x="294990" y="3814251"/>
                  </a:lnTo>
                  <a:lnTo>
                    <a:pt x="280451" y="3857770"/>
                  </a:lnTo>
                  <a:lnTo>
                    <a:pt x="266260" y="3901446"/>
                  </a:lnTo>
                  <a:lnTo>
                    <a:pt x="252417" y="3945277"/>
                  </a:lnTo>
                  <a:lnTo>
                    <a:pt x="238924" y="3989261"/>
                  </a:lnTo>
                  <a:lnTo>
                    <a:pt x="225783" y="4033397"/>
                  </a:lnTo>
                  <a:lnTo>
                    <a:pt x="212995" y="4077682"/>
                  </a:lnTo>
                  <a:lnTo>
                    <a:pt x="200562" y="4122116"/>
                  </a:lnTo>
                  <a:lnTo>
                    <a:pt x="188486" y="4166696"/>
                  </a:lnTo>
                  <a:lnTo>
                    <a:pt x="176768" y="4211421"/>
                  </a:lnTo>
                  <a:lnTo>
                    <a:pt x="165410" y="4256289"/>
                  </a:lnTo>
                  <a:lnTo>
                    <a:pt x="154414" y="4301299"/>
                  </a:lnTo>
                  <a:lnTo>
                    <a:pt x="143781" y="4346449"/>
                  </a:lnTo>
                  <a:lnTo>
                    <a:pt x="133513" y="4391737"/>
                  </a:lnTo>
                  <a:lnTo>
                    <a:pt x="123611" y="4437162"/>
                  </a:lnTo>
                  <a:lnTo>
                    <a:pt x="114078" y="4482722"/>
                  </a:lnTo>
                  <a:lnTo>
                    <a:pt x="104914" y="4528415"/>
                  </a:lnTo>
                  <a:lnTo>
                    <a:pt x="96122" y="4574240"/>
                  </a:lnTo>
                  <a:lnTo>
                    <a:pt x="87703" y="4620195"/>
                  </a:lnTo>
                  <a:lnTo>
                    <a:pt x="79659" y="4666279"/>
                  </a:lnTo>
                  <a:lnTo>
                    <a:pt x="71991" y="4712489"/>
                  </a:lnTo>
                  <a:lnTo>
                    <a:pt x="64701" y="4758825"/>
                  </a:lnTo>
                  <a:lnTo>
                    <a:pt x="57791" y="4805284"/>
                  </a:lnTo>
                  <a:lnTo>
                    <a:pt x="51262" y="4851865"/>
                  </a:lnTo>
                  <a:lnTo>
                    <a:pt x="45116" y="4898566"/>
                  </a:lnTo>
                  <a:lnTo>
                    <a:pt x="39354" y="4945386"/>
                  </a:lnTo>
                  <a:lnTo>
                    <a:pt x="33979" y="4992323"/>
                  </a:lnTo>
                  <a:lnTo>
                    <a:pt x="28992" y="5039375"/>
                  </a:lnTo>
                  <a:lnTo>
                    <a:pt x="24395" y="5086541"/>
                  </a:lnTo>
                  <a:lnTo>
                    <a:pt x="20188" y="5133818"/>
                  </a:lnTo>
                  <a:lnTo>
                    <a:pt x="16374" y="5181206"/>
                  </a:lnTo>
                  <a:lnTo>
                    <a:pt x="12955" y="5228703"/>
                  </a:lnTo>
                  <a:lnTo>
                    <a:pt x="9932" y="5276307"/>
                  </a:lnTo>
                  <a:lnTo>
                    <a:pt x="7307" y="5324016"/>
                  </a:lnTo>
                  <a:lnTo>
                    <a:pt x="5081" y="5371829"/>
                  </a:lnTo>
                  <a:lnTo>
                    <a:pt x="3256" y="5419745"/>
                  </a:lnTo>
                  <a:lnTo>
                    <a:pt x="1834" y="5467760"/>
                  </a:lnTo>
                  <a:lnTo>
                    <a:pt x="816" y="5515875"/>
                  </a:lnTo>
                  <a:lnTo>
                    <a:pt x="204" y="5564087"/>
                  </a:lnTo>
                  <a:lnTo>
                    <a:pt x="0" y="5612394"/>
                  </a:lnTo>
                  <a:lnTo>
                    <a:pt x="0" y="5617063"/>
                  </a:lnTo>
                </a:path>
              </a:pathLst>
            </a:custGeom>
            <a:ln w="74427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0846BC-5EA7-364D-93D0-B1F17440D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14606" r="17192" b="16629"/>
          <a:stretch/>
        </p:blipFill>
        <p:spPr>
          <a:xfrm>
            <a:off x="15288485" y="606984"/>
            <a:ext cx="3600000" cy="400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02" y="704995"/>
            <a:ext cx="6522695" cy="3494308"/>
          </a:xfrm>
          <a:prstGeom prst="rect">
            <a:avLst/>
          </a:prstGeom>
        </p:spPr>
      </p:pic>
      <p:pic>
        <p:nvPicPr>
          <p:cNvPr id="18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322325" y="7090530"/>
            <a:ext cx="5342796" cy="44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9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550" y="-136524"/>
            <a:ext cx="11924810" cy="1166506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4618787"/>
            <a:ext cx="7461249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fr-FR" kern="0" dirty="0">
                <a:latin typeface="Paris2024-Variable" panose="02010503030201020103" pitchFamily="2" charset="77"/>
              </a:rPr>
              <a:t>4</a:t>
            </a:r>
            <a:r>
              <a:rPr lang="fr-FR" kern="0" dirty="0" smtClean="0">
                <a:latin typeface="Paris2024-Variable" panose="02010503030201020103" pitchFamily="2" charset="77"/>
              </a:rPr>
              <a:t>. Exemples de </a:t>
            </a:r>
            <a:r>
              <a:rPr lang="fr-FR" kern="0" dirty="0">
                <a:latin typeface="Paris2024-Variable" panose="02010503030201020103" pitchFamily="2" charset="77"/>
              </a:rPr>
              <a:t>politique </a:t>
            </a:r>
            <a:r>
              <a:rPr lang="fr-FR" kern="0" dirty="0" smtClean="0">
                <a:latin typeface="Paris2024-Variable" panose="02010503030201020103" pitchFamily="2" charset="77"/>
              </a:rPr>
              <a:t>sportive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5" name="Sous-titre 3"/>
          <p:cNvSpPr txBox="1">
            <a:spLocks/>
          </p:cNvSpPr>
          <p:nvPr/>
        </p:nvSpPr>
        <p:spPr>
          <a:xfrm>
            <a:off x="10356850" y="3680068"/>
            <a:ext cx="1053641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Saint Etienne Métropole</a:t>
            </a:r>
          </a:p>
          <a:p>
            <a:pPr algn="ctr"/>
            <a:endParaRPr lang="fr-FR" sz="3200" kern="0" dirty="0">
              <a:solidFill>
                <a:schemeClr val="bg1"/>
              </a:solidFill>
            </a:endParaRPr>
          </a:p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Valence Romans Agglomération</a:t>
            </a:r>
          </a:p>
          <a:p>
            <a:pPr algn="ctr"/>
            <a:endParaRPr lang="fr-FR" sz="3200" kern="0" dirty="0">
              <a:solidFill>
                <a:schemeClr val="bg1"/>
              </a:solidFill>
            </a:endParaRPr>
          </a:p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Clermont Auvergne Métropole</a:t>
            </a:r>
          </a:p>
          <a:p>
            <a:pPr algn="ctr"/>
            <a:endParaRPr lang="fr-FR" sz="3200" kern="0" dirty="0">
              <a:solidFill>
                <a:schemeClr val="bg1"/>
              </a:solidFill>
            </a:endParaRPr>
          </a:p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Communauté d’Agglomération </a:t>
            </a:r>
          </a:p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Villefranche Beaujolais Saône </a:t>
            </a:r>
          </a:p>
        </p:txBody>
      </p:sp>
    </p:spTree>
    <p:extLst>
      <p:ext uri="{BB962C8B-B14F-4D97-AF65-F5344CB8AC3E}">
        <p14:creationId xmlns:p14="http://schemas.microsoft.com/office/powerpoint/2010/main" val="23690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Pascal ESSERTEL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dirty="0" smtClean="0">
                <a:solidFill>
                  <a:srgbClr val="FF5757"/>
                </a:solidFill>
              </a:rPr>
              <a:t>. 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sp>
        <p:nvSpPr>
          <p:cNvPr id="10" name="Sous-titre 3"/>
          <p:cNvSpPr txBox="1">
            <a:spLocks/>
          </p:cNvSpPr>
          <p:nvPr/>
        </p:nvSpPr>
        <p:spPr>
          <a:xfrm>
            <a:off x="2813051" y="3684022"/>
            <a:ext cx="1546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Service des sports, </a:t>
            </a:r>
            <a:r>
              <a:rPr lang="fr-FR" sz="4500" kern="0" dirty="0">
                <a:solidFill>
                  <a:srgbClr val="FF5757"/>
                </a:solidFill>
              </a:rPr>
              <a:t>Saint Etienne Métropole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806" y="5758267"/>
            <a:ext cx="6480000" cy="270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A187660-F799-4FAE-946A-918618EA0BFB}"/>
              </a:ext>
            </a:extLst>
          </p:cNvPr>
          <p:cNvSpPr txBox="1"/>
          <p:nvPr/>
        </p:nvSpPr>
        <p:spPr>
          <a:xfrm>
            <a:off x="13426348" y="2739350"/>
            <a:ext cx="6570535" cy="55729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958" b="1" dirty="0">
                <a:solidFill>
                  <a:srgbClr val="C00000"/>
                </a:solidFill>
                <a:latin typeface="Calibri" pitchFamily="34"/>
                <a:cs typeface="Tahoma" pitchFamily="2"/>
              </a:rPr>
              <a:t>JOURNÉES OLYMPIQUES &amp; PARALYMPIQUES</a:t>
            </a:r>
            <a:endParaRPr lang="fr-FR" sz="2638" dirty="0">
              <a:solidFill>
                <a:srgbClr val="002060"/>
              </a:solidFill>
              <a:latin typeface="Calibri" pitchFamily="34"/>
              <a:cs typeface="Tahoma" pitchFamily="2"/>
            </a:endParaRPr>
          </a:p>
          <a:p>
            <a:pPr marL="471202" indent="-471202">
              <a:buFont typeface="Arial" panose="020B0604020202020204" pitchFamily="34" charset="0"/>
              <a:buChar char="•"/>
            </a:pPr>
            <a:endParaRPr lang="fr-FR" sz="2638" b="1" dirty="0"/>
          </a:p>
          <a:p>
            <a:pPr marL="471202" indent="-471202">
              <a:buFont typeface="Arial" panose="020B0604020202020204" pitchFamily="34" charset="0"/>
              <a:buChar char="•"/>
            </a:pPr>
            <a:endParaRPr lang="fr-FR" sz="2638" b="1" dirty="0"/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fr-FR" sz="2638" b="1" dirty="0"/>
              <a:t>DU 23 AU 25 JUIN 2022</a:t>
            </a:r>
          </a:p>
          <a:p>
            <a:endParaRPr lang="fr-FR" sz="1319" b="1" dirty="0"/>
          </a:p>
          <a:p>
            <a:endParaRPr lang="fr-FR" sz="2638" b="1" dirty="0"/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Job Dating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Crèches Olympiques 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Projection : 100 ans CINEMATHEQUE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Projection : Avant première du film « </a:t>
            </a:r>
            <a:r>
              <a:rPr lang="fr-FR" sz="2638" dirty="0" err="1"/>
              <a:t>Melting</a:t>
            </a:r>
            <a:r>
              <a:rPr lang="fr-FR" sz="2638" dirty="0"/>
              <a:t> Force » 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Animations grand public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B38C17-3A43-4A91-AD4C-7E7655F2A7B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208459" y="9525725"/>
            <a:ext cx="3097980" cy="12520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8D1447CA-6558-41EA-90A8-977F20874AA9}"/>
              </a:ext>
            </a:extLst>
          </p:cNvPr>
          <p:cNvSpPr/>
          <p:nvPr/>
        </p:nvSpPr>
        <p:spPr>
          <a:xfrm>
            <a:off x="2515741" y="9689129"/>
            <a:ext cx="15362416" cy="587"/>
          </a:xfrm>
          <a:custGeom>
            <a:avLst/>
            <a:gdLst>
              <a:gd name="f0" fmla="val 360"/>
              <a:gd name="f1" fmla="val w"/>
              <a:gd name="f2" fmla="val h"/>
              <a:gd name="f3" fmla="val 0"/>
              <a:gd name="f4" fmla="val 8787765"/>
              <a:gd name="f5" fmla="val 8787650"/>
              <a:gd name="f6" fmla="*/ f1 1 8787765"/>
              <a:gd name="f7" fmla="*/ f2 1 360"/>
              <a:gd name="f8" fmla="+- f0 0 f3"/>
              <a:gd name="f9" fmla="+- f4 0 f3"/>
              <a:gd name="f10" fmla="*/ f9 1 8787765"/>
              <a:gd name="f11" fmla="*/ f8 1 360"/>
              <a:gd name="f12" fmla="*/ f3 1 f10"/>
              <a:gd name="f13" fmla="*/ f4 1 f10"/>
              <a:gd name="f14" fmla="*/ f3 1 f11"/>
              <a:gd name="f15" fmla="*/ f0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8787765" h="360">
                <a:moveTo>
                  <a:pt x="f5" y="f3"/>
                </a:moveTo>
                <a:lnTo>
                  <a:pt x="f3" y="f3"/>
                </a:lnTo>
              </a:path>
            </a:pathLst>
          </a:custGeom>
          <a:noFill/>
          <a:ln w="12600" cap="flat">
            <a:solidFill>
              <a:srgbClr val="B2B2B2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1507846" hangingPunct="0">
              <a:tabLst>
                <a:tab pos="0" algn="l"/>
                <a:tab pos="1507846" algn="l"/>
                <a:tab pos="3015691" algn="l"/>
                <a:tab pos="4523537" algn="l"/>
                <a:tab pos="6031382" algn="l"/>
                <a:tab pos="7539228" algn="l"/>
                <a:tab pos="9047074" algn="l"/>
                <a:tab pos="10554919" algn="l"/>
                <a:tab pos="12062765" algn="l"/>
                <a:tab pos="13570610" algn="l"/>
                <a:tab pos="15078456" algn="l"/>
                <a:tab pos="1658630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958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F27498-8C46-433D-ACD9-8EFF9CC6CAFE}"/>
              </a:ext>
            </a:extLst>
          </p:cNvPr>
          <p:cNvSpPr txBox="1"/>
          <p:nvPr/>
        </p:nvSpPr>
        <p:spPr>
          <a:xfrm>
            <a:off x="1157142" y="10103735"/>
            <a:ext cx="4476304" cy="650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Saint-</a:t>
            </a: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" pitchFamily="34"/>
                <a:cs typeface="Arial" pitchFamily="34"/>
              </a:rPr>
              <a:t>É</a:t>
            </a: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tienne Métropole </a:t>
            </a:r>
            <a:b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</a:b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DIR.EVENT - Grands Événements</a:t>
            </a:r>
            <a:endParaRPr lang="fr-FR" sz="1814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BEA07E-759C-4344-977E-5E5068345AF7}"/>
              </a:ext>
            </a:extLst>
          </p:cNvPr>
          <p:cNvSpPr txBox="1"/>
          <p:nvPr/>
        </p:nvSpPr>
        <p:spPr>
          <a:xfrm>
            <a:off x="7422243" y="2628997"/>
            <a:ext cx="5772873" cy="54209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958" b="1" dirty="0">
                <a:solidFill>
                  <a:srgbClr val="C00000"/>
                </a:solidFill>
                <a:latin typeface="Calibri" pitchFamily="34"/>
                <a:cs typeface="Tahoma" pitchFamily="2"/>
              </a:rPr>
              <a:t>SEMAINE OLYMPIQUE     &amp; PARALYMPIQUE</a:t>
            </a:r>
            <a:endParaRPr lang="fr-FR" sz="2638" dirty="0">
              <a:solidFill>
                <a:srgbClr val="002060"/>
              </a:solidFill>
              <a:latin typeface="Calibri" pitchFamily="34"/>
              <a:cs typeface="Tahoma" pitchFamily="2"/>
            </a:endParaRPr>
          </a:p>
          <a:p>
            <a:pPr marL="471202" indent="-471202">
              <a:buFont typeface="Arial" panose="020B0604020202020204" pitchFamily="34" charset="0"/>
              <a:buChar char="•"/>
            </a:pPr>
            <a:endParaRPr lang="fr-FR" sz="2638" b="1" dirty="0"/>
          </a:p>
          <a:p>
            <a:pPr marL="471202" indent="-471202">
              <a:buFont typeface="Arial" panose="020B0604020202020204" pitchFamily="34" charset="0"/>
              <a:buChar char="•"/>
            </a:pPr>
            <a:endParaRPr lang="fr-FR" sz="3298" b="1" dirty="0"/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fr-FR" sz="2638" b="1" dirty="0"/>
              <a:t>DU 24 AU 28 JANVIER 2022</a:t>
            </a:r>
          </a:p>
          <a:p>
            <a:endParaRPr lang="fr-FR" sz="4617" b="1" dirty="0"/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72 classes impliquées 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1669 élèves touchés 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30 écoles impliquées 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9 communes mobilisées</a:t>
            </a:r>
            <a:endParaRPr lang="fr-FR" sz="2968" dirty="0"/>
          </a:p>
          <a:p>
            <a:endParaRPr lang="fr-FR" sz="2968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0184B03-B2B9-4562-BAF3-3D8FF5A77F89}"/>
              </a:ext>
            </a:extLst>
          </p:cNvPr>
          <p:cNvSpPr txBox="1"/>
          <p:nvPr/>
        </p:nvSpPr>
        <p:spPr>
          <a:xfrm>
            <a:off x="580308" y="2634986"/>
            <a:ext cx="6503482" cy="613135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958" b="1" dirty="0">
                <a:solidFill>
                  <a:srgbClr val="C00000"/>
                </a:solidFill>
                <a:latin typeface="Calibri" pitchFamily="34"/>
                <a:cs typeface="Tahoma" pitchFamily="2"/>
              </a:rPr>
              <a:t>JOURNÉE POUR LES PERSONNES EN SITUATION DE HANDICAP</a:t>
            </a:r>
            <a:endParaRPr lang="fr-FR" sz="2638" b="1" dirty="0">
              <a:solidFill>
                <a:srgbClr val="C00000"/>
              </a:solidFill>
              <a:latin typeface="Calibri" pitchFamily="34"/>
              <a:cs typeface="Tahoma" pitchFamily="2"/>
            </a:endParaRPr>
          </a:p>
          <a:p>
            <a:pPr marL="471202" indent="-471202">
              <a:buFont typeface="Arial" panose="020B0604020202020204" pitchFamily="34" charset="0"/>
              <a:buChar char="•"/>
            </a:pPr>
            <a:endParaRPr lang="fr-FR" sz="2638" b="1" dirty="0"/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fr-FR" sz="2638" b="1" dirty="0"/>
              <a:t>DECEMBRE 2022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endParaRPr lang="fr-FR" sz="3628" b="1" dirty="0"/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Ateliers handisports dans les écoles &amp; gymnases 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Échanges avec le public concerné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r>
              <a:rPr lang="fr-FR" sz="2638" dirty="0"/>
              <a:t>Match handibasket pour clôturer la journée </a:t>
            </a:r>
          </a:p>
          <a:p>
            <a:pPr marL="1225125" lvl="1" indent="-471202">
              <a:buFont typeface="Wingdings" panose="05000000000000000000" pitchFamily="2" charset="2"/>
              <a:buChar char="ü"/>
            </a:pPr>
            <a:endParaRPr lang="fr-FR" sz="2638" dirty="0"/>
          </a:p>
          <a:p>
            <a:pPr marL="1225125" lvl="1" indent="-471202">
              <a:buFont typeface="Wingdings" panose="05000000000000000000" pitchFamily="2" charset="2"/>
              <a:buChar char="ü"/>
            </a:pPr>
            <a:endParaRPr lang="fr-FR" sz="2638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A27AF21-BAE5-4641-BFB0-8F0AEC6022A8}"/>
              </a:ext>
            </a:extLst>
          </p:cNvPr>
          <p:cNvCxnSpPr>
            <a:cxnSpLocks/>
          </p:cNvCxnSpPr>
          <p:nvPr/>
        </p:nvCxnSpPr>
        <p:spPr>
          <a:xfrm>
            <a:off x="7083790" y="2739350"/>
            <a:ext cx="0" cy="59350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93B24D2-21E0-40B9-863A-7539F7167643}"/>
              </a:ext>
            </a:extLst>
          </p:cNvPr>
          <p:cNvCxnSpPr>
            <a:cxnSpLocks/>
          </p:cNvCxnSpPr>
          <p:nvPr/>
        </p:nvCxnSpPr>
        <p:spPr>
          <a:xfrm>
            <a:off x="13195115" y="2739350"/>
            <a:ext cx="0" cy="59350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088C228-B6AB-41C1-A721-CACB6495F590}"/>
              </a:ext>
            </a:extLst>
          </p:cNvPr>
          <p:cNvSpPr txBox="1"/>
          <p:nvPr/>
        </p:nvSpPr>
        <p:spPr>
          <a:xfrm>
            <a:off x="5027178" y="462182"/>
            <a:ext cx="10049745" cy="164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FR" sz="593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  <a:t/>
            </a:r>
            <a:br>
              <a:rPr lang="fr-FR" sz="593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</a:br>
            <a:r>
              <a:rPr lang="fr-FR" sz="593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  <a:t>NOS EVENEMENTS ANNUELS</a:t>
            </a:r>
            <a:endParaRPr lang="fr-FR" sz="5936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Calibri" pitchFamily="34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741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1B38C17-3A43-4A91-AD4C-7E7655F2A7B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208459" y="9525725"/>
            <a:ext cx="3097980" cy="12520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8D1447CA-6558-41EA-90A8-977F20874AA9}"/>
              </a:ext>
            </a:extLst>
          </p:cNvPr>
          <p:cNvSpPr/>
          <p:nvPr/>
        </p:nvSpPr>
        <p:spPr>
          <a:xfrm>
            <a:off x="2515741" y="9689129"/>
            <a:ext cx="15362416" cy="587"/>
          </a:xfrm>
          <a:custGeom>
            <a:avLst/>
            <a:gdLst>
              <a:gd name="f0" fmla="val 360"/>
              <a:gd name="f1" fmla="val w"/>
              <a:gd name="f2" fmla="val h"/>
              <a:gd name="f3" fmla="val 0"/>
              <a:gd name="f4" fmla="val 8787765"/>
              <a:gd name="f5" fmla="val 8787650"/>
              <a:gd name="f6" fmla="*/ f1 1 8787765"/>
              <a:gd name="f7" fmla="*/ f2 1 360"/>
              <a:gd name="f8" fmla="+- f0 0 f3"/>
              <a:gd name="f9" fmla="+- f4 0 f3"/>
              <a:gd name="f10" fmla="*/ f9 1 8787765"/>
              <a:gd name="f11" fmla="*/ f8 1 360"/>
              <a:gd name="f12" fmla="*/ f3 1 f10"/>
              <a:gd name="f13" fmla="*/ f4 1 f10"/>
              <a:gd name="f14" fmla="*/ f3 1 f11"/>
              <a:gd name="f15" fmla="*/ f0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8787765" h="360">
                <a:moveTo>
                  <a:pt x="f5" y="f3"/>
                </a:moveTo>
                <a:lnTo>
                  <a:pt x="f3" y="f3"/>
                </a:lnTo>
              </a:path>
            </a:pathLst>
          </a:custGeom>
          <a:noFill/>
          <a:ln w="12600" cap="flat">
            <a:solidFill>
              <a:srgbClr val="B2B2B2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1507846" hangingPunct="0">
              <a:tabLst>
                <a:tab pos="0" algn="l"/>
                <a:tab pos="1507846" algn="l"/>
                <a:tab pos="3015691" algn="l"/>
                <a:tab pos="4523537" algn="l"/>
                <a:tab pos="6031382" algn="l"/>
                <a:tab pos="7539228" algn="l"/>
                <a:tab pos="9047074" algn="l"/>
                <a:tab pos="10554919" algn="l"/>
                <a:tab pos="12062765" algn="l"/>
                <a:tab pos="13570610" algn="l"/>
                <a:tab pos="15078456" algn="l"/>
                <a:tab pos="1658630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958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F27498-8C46-433D-ACD9-8EFF9CC6CAFE}"/>
              </a:ext>
            </a:extLst>
          </p:cNvPr>
          <p:cNvSpPr txBox="1"/>
          <p:nvPr/>
        </p:nvSpPr>
        <p:spPr>
          <a:xfrm>
            <a:off x="1157142" y="10103735"/>
            <a:ext cx="4476304" cy="650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Saint-</a:t>
            </a: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" pitchFamily="34"/>
                <a:cs typeface="Arial" pitchFamily="34"/>
              </a:rPr>
              <a:t>É</a:t>
            </a: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tienne Métropole </a:t>
            </a:r>
            <a:b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</a:b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DIR.EVENT - Grands Événements</a:t>
            </a:r>
            <a:endParaRPr lang="fr-FR" sz="1814" dirty="0"/>
          </a:p>
        </p:txBody>
      </p:sp>
      <p:sp>
        <p:nvSpPr>
          <p:cNvPr id="16" name="Titre 6">
            <a:extLst>
              <a:ext uri="{FF2B5EF4-FFF2-40B4-BE49-F238E27FC236}">
                <a16:creationId xmlns:a16="http://schemas.microsoft.com/office/drawing/2014/main" id="{C843DEEF-C435-442E-AF13-AF07FE130086}"/>
              </a:ext>
            </a:extLst>
          </p:cNvPr>
          <p:cNvSpPr txBox="1">
            <a:spLocks/>
          </p:cNvSpPr>
          <p:nvPr/>
        </p:nvSpPr>
        <p:spPr>
          <a:xfrm>
            <a:off x="1409093" y="894770"/>
            <a:ext cx="12109940" cy="2481801"/>
          </a:xfrm>
          <a:prstGeom prst="rect">
            <a:avLst/>
          </a:prstGeom>
        </p:spPr>
        <p:txBody>
          <a:bodyPr vert="horz" lIns="150781" tIns="75390" rIns="150781" bIns="7539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fr-FR" sz="659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  <a:t>DESIGN ACTIF</a:t>
            </a:r>
            <a:br>
              <a:rPr lang="fr-FR" sz="659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</a:br>
            <a:r>
              <a:rPr lang="fr-FR" sz="659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  <a:t>TOURNÉE DES DRAPEAUX</a:t>
            </a:r>
            <a:br>
              <a:rPr lang="fr-FR" sz="659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</a:br>
            <a:r>
              <a:rPr lang="fr-FR" sz="4617" dirty="0">
                <a:solidFill>
                  <a:srgbClr val="666666"/>
                </a:solidFill>
                <a:latin typeface="Calibri" pitchFamily="34"/>
                <a:cs typeface="Tahoma" pitchFamily="2"/>
              </a:rPr>
              <a:t>MERCREDI 1</a:t>
            </a:r>
            <a:r>
              <a:rPr lang="fr-FR" sz="4617" baseline="33000" dirty="0">
                <a:solidFill>
                  <a:srgbClr val="666666"/>
                </a:solidFill>
                <a:latin typeface="Calibri" pitchFamily="34"/>
                <a:cs typeface="Tahoma" pitchFamily="2"/>
              </a:rPr>
              <a:t>er</a:t>
            </a:r>
            <a:r>
              <a:rPr lang="fr-FR" sz="4617" dirty="0">
                <a:solidFill>
                  <a:srgbClr val="666666"/>
                </a:solidFill>
                <a:latin typeface="Calibri" pitchFamily="34"/>
                <a:cs typeface="Tahoma" pitchFamily="2"/>
              </a:rPr>
              <a:t> JUIN 2022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BEB2E71-D1FD-4AB4-916F-D39835C3E0A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72" t="19931" r="39897" b="19931"/>
          <a:stretch>
            <a:fillRect/>
          </a:stretch>
        </p:blipFill>
        <p:spPr>
          <a:xfrm>
            <a:off x="12795615" y="3572846"/>
            <a:ext cx="5198166" cy="3240007"/>
          </a:xfrm>
          <a:prstGeom prst="rect">
            <a:avLst/>
          </a:prstGeom>
          <a:noFill/>
          <a:ln w="0" cap="flat">
            <a:solidFill>
              <a:srgbClr val="666666"/>
            </a:solidFill>
            <a:prstDash val="solid"/>
            <a:miter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A2BF602-C7DC-49EA-9C23-C5D5C6D0D6D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4960" b="4998"/>
          <a:stretch>
            <a:fillRect/>
          </a:stretch>
        </p:blipFill>
        <p:spPr>
          <a:xfrm>
            <a:off x="12796558" y="7001631"/>
            <a:ext cx="5211721" cy="2207686"/>
          </a:xfrm>
          <a:prstGeom prst="rect">
            <a:avLst/>
          </a:prstGeom>
          <a:noFill/>
          <a:ln w="0" cap="flat">
            <a:solidFill>
              <a:srgbClr val="666666"/>
            </a:solidFill>
            <a:prstDash val="solid"/>
            <a:miter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18E254E-48C5-4790-B9E7-27DA34452C4A}"/>
              </a:ext>
            </a:extLst>
          </p:cNvPr>
          <p:cNvSpPr txBox="1"/>
          <p:nvPr/>
        </p:nvSpPr>
        <p:spPr>
          <a:xfrm>
            <a:off x="13603312" y="1042405"/>
            <a:ext cx="3582773" cy="237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Webb Ellis Cup" pitchFamily="34"/>
                <a:cs typeface="Webb Ellis Cup" pitchFamily="34"/>
              </a:rPr>
              <a:t>ENJEUX</a:t>
            </a:r>
          </a:p>
          <a:p>
            <a:pPr algn="ctr"/>
            <a:r>
              <a:rPr lang="zxx-ZZ" sz="2968" dirty="0">
                <a:latin typeface="Arial" pitchFamily="34"/>
                <a:ea typeface="Webb Ellis Cup" pitchFamily="34"/>
                <a:cs typeface="Webb Ellis Cup" pitchFamily="34"/>
              </a:rPr>
              <a:t>Habiller et embellir l’espace public pour inciter les Français à</a:t>
            </a:r>
            <a:r>
              <a:rPr lang="fr-FR" sz="2968" dirty="0">
                <a:latin typeface="Arial" pitchFamily="34"/>
                <a:ea typeface="Webb Ellis Cup" pitchFamily="34"/>
                <a:cs typeface="Webb Ellis Cup" pitchFamily="34"/>
              </a:rPr>
              <a:t> bouger</a:t>
            </a:r>
            <a:endParaRPr lang="fr-FR" sz="2968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F6C5B5-686F-4BBC-A4BD-43151E26F6EE}"/>
              </a:ext>
            </a:extLst>
          </p:cNvPr>
          <p:cNvSpPr txBox="1"/>
          <p:nvPr/>
        </p:nvSpPr>
        <p:spPr>
          <a:xfrm>
            <a:off x="1409092" y="3863880"/>
            <a:ext cx="7815700" cy="5116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dirty="0"/>
              <a:t>Le DESIGN ACTIF résulte d’un double constat : </a:t>
            </a:r>
          </a:p>
          <a:p>
            <a:pPr marL="471202" indent="-471202">
              <a:buFontTx/>
              <a:buChar char="-"/>
            </a:pPr>
            <a:r>
              <a:rPr lang="fr-FR" sz="2968" dirty="0"/>
              <a:t>La sédentarité ne cesse de croître</a:t>
            </a:r>
          </a:p>
          <a:p>
            <a:pPr marL="471202" indent="-471202">
              <a:buFontTx/>
              <a:buChar char="-"/>
            </a:pPr>
            <a:r>
              <a:rPr lang="fr-FR" sz="2968" dirty="0"/>
              <a:t>La difficulté de vitalité, d’attractivité des villes</a:t>
            </a:r>
          </a:p>
          <a:p>
            <a:endParaRPr lang="fr-FR" sz="2968" dirty="0"/>
          </a:p>
          <a:p>
            <a:r>
              <a:rPr lang="fr-FR" sz="2968" dirty="0"/>
              <a:t>Promotion du design actif dans les villes Action Cœur de Ville dans le cadre de la Biennale Internationale Design Saint-Etienne</a:t>
            </a:r>
          </a:p>
          <a:p>
            <a:endParaRPr lang="fr-FR" sz="2968" dirty="0"/>
          </a:p>
          <a:p>
            <a:r>
              <a:rPr lang="fr-FR" sz="2968" dirty="0"/>
              <a:t>Présence de Tony ESTANGUET </a:t>
            </a:r>
          </a:p>
          <a:p>
            <a:endParaRPr lang="fr-FR" sz="2968" dirty="0"/>
          </a:p>
          <a:p>
            <a:endParaRPr lang="fr-FR" sz="2968" dirty="0"/>
          </a:p>
        </p:txBody>
      </p:sp>
      <p:pic>
        <p:nvPicPr>
          <p:cNvPr id="22" name="Picture 2" descr="SEM">
            <a:extLst>
              <a:ext uri="{FF2B5EF4-FFF2-40B4-BE49-F238E27FC236}">
                <a16:creationId xmlns:a16="http://schemas.microsoft.com/office/drawing/2014/main" id="{0E6DA721-69A7-4FD0-B682-DCDACE8BD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/>
          <a:stretch/>
        </p:blipFill>
        <p:spPr bwMode="auto">
          <a:xfrm>
            <a:off x="7511371" y="7001631"/>
            <a:ext cx="4855071" cy="220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0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3A59B23-992C-4EFC-A4B9-3B9E8E6AB480}"/>
              </a:ext>
            </a:extLst>
          </p:cNvPr>
          <p:cNvSpPr txBox="1">
            <a:spLocks/>
          </p:cNvSpPr>
          <p:nvPr/>
        </p:nvSpPr>
        <p:spPr>
          <a:xfrm>
            <a:off x="1395824" y="1166841"/>
            <a:ext cx="16361626" cy="1619001"/>
          </a:xfrm>
          <a:prstGeom prst="rect">
            <a:avLst/>
          </a:prstGeom>
        </p:spPr>
        <p:txBody>
          <a:bodyPr vert="horz" wrap="square" lIns="150781" tIns="75390" rIns="150781" bIns="7539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fr-FR" sz="659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  <a:t>ACQUISITION DE 3 EXPOSITIONS</a:t>
            </a:r>
            <a:br>
              <a:rPr lang="fr-FR" sz="6596" b="1" dirty="0">
                <a:solidFill>
                  <a:srgbClr val="006666"/>
                </a:solidFill>
                <a:latin typeface="Calibri" pitchFamily="34"/>
                <a:cs typeface="Tahoma" pitchFamily="2"/>
              </a:rPr>
            </a:br>
            <a:r>
              <a:rPr lang="fr-FR" sz="4617" dirty="0">
                <a:solidFill>
                  <a:srgbClr val="002060"/>
                </a:solidFill>
                <a:latin typeface="Calibri" pitchFamily="34"/>
                <a:cs typeface="Tahoma" pitchFamily="2"/>
              </a:rPr>
              <a:t>SUR LES 53 COMMUNES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B38C17-3A43-4A91-AD4C-7E7655F2A7B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208459" y="9525725"/>
            <a:ext cx="3097980" cy="12520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8D1447CA-6558-41EA-90A8-977F20874AA9}"/>
              </a:ext>
            </a:extLst>
          </p:cNvPr>
          <p:cNvSpPr/>
          <p:nvPr/>
        </p:nvSpPr>
        <p:spPr>
          <a:xfrm>
            <a:off x="2515741" y="9689129"/>
            <a:ext cx="15362416" cy="587"/>
          </a:xfrm>
          <a:custGeom>
            <a:avLst/>
            <a:gdLst>
              <a:gd name="f0" fmla="val 360"/>
              <a:gd name="f1" fmla="val w"/>
              <a:gd name="f2" fmla="val h"/>
              <a:gd name="f3" fmla="val 0"/>
              <a:gd name="f4" fmla="val 8787765"/>
              <a:gd name="f5" fmla="val 8787650"/>
              <a:gd name="f6" fmla="*/ f1 1 8787765"/>
              <a:gd name="f7" fmla="*/ f2 1 360"/>
              <a:gd name="f8" fmla="+- f0 0 f3"/>
              <a:gd name="f9" fmla="+- f4 0 f3"/>
              <a:gd name="f10" fmla="*/ f9 1 8787765"/>
              <a:gd name="f11" fmla="*/ f8 1 360"/>
              <a:gd name="f12" fmla="*/ f3 1 f10"/>
              <a:gd name="f13" fmla="*/ f4 1 f10"/>
              <a:gd name="f14" fmla="*/ f3 1 f11"/>
              <a:gd name="f15" fmla="*/ f0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8787765" h="360">
                <a:moveTo>
                  <a:pt x="f5" y="f3"/>
                </a:moveTo>
                <a:lnTo>
                  <a:pt x="f3" y="f3"/>
                </a:lnTo>
              </a:path>
            </a:pathLst>
          </a:custGeom>
          <a:noFill/>
          <a:ln w="12600" cap="flat">
            <a:solidFill>
              <a:srgbClr val="B2B2B2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1507846" hangingPunct="0">
              <a:tabLst>
                <a:tab pos="0" algn="l"/>
                <a:tab pos="1507846" algn="l"/>
                <a:tab pos="3015691" algn="l"/>
                <a:tab pos="4523537" algn="l"/>
                <a:tab pos="6031382" algn="l"/>
                <a:tab pos="7539228" algn="l"/>
                <a:tab pos="9047074" algn="l"/>
                <a:tab pos="10554919" algn="l"/>
                <a:tab pos="12062765" algn="l"/>
                <a:tab pos="13570610" algn="l"/>
                <a:tab pos="15078456" algn="l"/>
                <a:tab pos="1658630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958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F27498-8C46-433D-ACD9-8EFF9CC6CAFE}"/>
              </a:ext>
            </a:extLst>
          </p:cNvPr>
          <p:cNvSpPr txBox="1"/>
          <p:nvPr/>
        </p:nvSpPr>
        <p:spPr>
          <a:xfrm>
            <a:off x="1157142" y="10103735"/>
            <a:ext cx="4476304" cy="650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Saint-</a:t>
            </a: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" pitchFamily="34"/>
                <a:cs typeface="Arial" pitchFamily="34"/>
              </a:rPr>
              <a:t>É</a:t>
            </a: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tienne Métropole </a:t>
            </a:r>
            <a:b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</a:br>
            <a:r>
              <a:rPr lang="fr-FR" sz="1814" b="1" dirty="0">
                <a:solidFill>
                  <a:srgbClr val="666666"/>
                </a:solidFill>
                <a:latin typeface="Arial" pitchFamily="34"/>
                <a:ea typeface="Arial Unicode MS" pitchFamily="2"/>
                <a:cs typeface="Tahoma" pitchFamily="2"/>
              </a:rPr>
              <a:t>DIR.EVENT - Grands Événements</a:t>
            </a:r>
            <a:endParaRPr lang="fr-FR" sz="1814" dirty="0"/>
          </a:p>
        </p:txBody>
      </p:sp>
      <p:sp>
        <p:nvSpPr>
          <p:cNvPr id="8" name="ZoneTexte 33">
            <a:extLst>
              <a:ext uri="{FF2B5EF4-FFF2-40B4-BE49-F238E27FC236}">
                <a16:creationId xmlns:a16="http://schemas.microsoft.com/office/drawing/2014/main" id="{0833CEC3-B433-46FF-BF4E-E2C30CA34BBE}"/>
              </a:ext>
            </a:extLst>
          </p:cNvPr>
          <p:cNvSpPr txBox="1"/>
          <p:nvPr/>
        </p:nvSpPr>
        <p:spPr>
          <a:xfrm>
            <a:off x="2515741" y="3772566"/>
            <a:ext cx="8487658" cy="29504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81" tIns="75390" rIns="150781" bIns="75390" anchor="t" anchorCtr="0" compatLnSpc="1">
            <a:spAutoFit/>
          </a:bodyPr>
          <a:lstStyle/>
          <a:p>
            <a:pPr algn="just" defTabSz="1507846">
              <a:lnSpc>
                <a:spcPct val="107000"/>
              </a:lnSpc>
              <a:spcAft>
                <a:spcPts val="1319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98" b="1" dirty="0">
                <a:solidFill>
                  <a:srgbClr val="000000"/>
                </a:solidFill>
                <a:latin typeface="Arial" pitchFamily="34"/>
                <a:ea typeface="Calibri" pitchFamily="34"/>
                <a:cs typeface="Arial" pitchFamily="34"/>
              </a:rPr>
              <a:t>En route vers Paris 2024</a:t>
            </a:r>
          </a:p>
          <a:p>
            <a:pPr algn="just" defTabSz="1507846">
              <a:lnSpc>
                <a:spcPct val="107000"/>
              </a:lnSpc>
              <a:spcAft>
                <a:spcPts val="1319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731" kern="0" dirty="0">
              <a:solidFill>
                <a:srgbClr val="000000"/>
              </a:solidFill>
              <a:latin typeface="Arial" pitchFamily="34"/>
              <a:ea typeface="Calibri" pitchFamily="34"/>
              <a:cs typeface="Arial" pitchFamily="34"/>
            </a:endParaRPr>
          </a:p>
          <a:p>
            <a:pPr algn="just" defTabSz="1507846">
              <a:lnSpc>
                <a:spcPct val="107000"/>
              </a:lnSpc>
              <a:spcAft>
                <a:spcPts val="1319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98" b="1" kern="0" dirty="0">
                <a:solidFill>
                  <a:srgbClr val="000000"/>
                </a:solidFill>
                <a:latin typeface="Arial" pitchFamily="34"/>
                <a:ea typeface="Calibri" pitchFamily="34"/>
                <a:cs typeface="Arial" pitchFamily="34"/>
              </a:rPr>
              <a:t>Sportives</a:t>
            </a:r>
          </a:p>
          <a:p>
            <a:pPr algn="just" defTabSz="1507846">
              <a:lnSpc>
                <a:spcPct val="107000"/>
              </a:lnSpc>
              <a:spcAft>
                <a:spcPts val="1319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19" kern="0" dirty="0">
              <a:solidFill>
                <a:srgbClr val="000000"/>
              </a:solidFill>
              <a:latin typeface="Arial" pitchFamily="34"/>
              <a:ea typeface="Calibri" pitchFamily="34"/>
              <a:cs typeface="Arial" pitchFamily="34"/>
            </a:endParaRPr>
          </a:p>
          <a:p>
            <a:pPr algn="just" defTabSz="1507846">
              <a:lnSpc>
                <a:spcPct val="107000"/>
              </a:lnSpc>
              <a:spcAft>
                <a:spcPts val="1319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98" b="1" dirty="0">
                <a:solidFill>
                  <a:srgbClr val="000000"/>
                </a:solidFill>
                <a:latin typeface="Arial" pitchFamily="34"/>
                <a:ea typeface="Calibri" pitchFamily="34"/>
                <a:cs typeface="Arial" pitchFamily="34"/>
              </a:rPr>
              <a:t>Athlètes Extraordinaires</a:t>
            </a:r>
          </a:p>
        </p:txBody>
      </p:sp>
      <p:sp>
        <p:nvSpPr>
          <p:cNvPr id="9" name="ZoneTexte 25">
            <a:extLst>
              <a:ext uri="{FF2B5EF4-FFF2-40B4-BE49-F238E27FC236}">
                <a16:creationId xmlns:a16="http://schemas.microsoft.com/office/drawing/2014/main" id="{E7F13229-5652-45E4-9544-58265666310C}"/>
              </a:ext>
            </a:extLst>
          </p:cNvPr>
          <p:cNvSpPr txBox="1"/>
          <p:nvPr/>
        </p:nvSpPr>
        <p:spPr>
          <a:xfrm>
            <a:off x="1784193" y="5846930"/>
            <a:ext cx="577459" cy="761330"/>
          </a:xfrm>
          <a:prstGeom prst="rect">
            <a:avLst/>
          </a:prstGeom>
          <a:solidFill>
            <a:schemeClr val="accent2">
              <a:lumMod val="75000"/>
            </a:schemeClr>
          </a:solidFill>
          <a:ln cap="flat">
            <a:noFill/>
          </a:ln>
        </p:spPr>
        <p:txBody>
          <a:bodyPr vert="horz" wrap="square" lIns="150781" tIns="75390" rIns="150781" bIns="75390" anchor="t" anchorCtr="0" compatLnSpc="1">
            <a:spAutoFit/>
          </a:bodyPr>
          <a:lstStyle/>
          <a:p>
            <a:pPr defTabSz="15078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958">
                <a:solidFill>
                  <a:srgbClr val="000000"/>
                </a:solidFill>
                <a:latin typeface="Calibri"/>
              </a:rPr>
              <a:t>3</a:t>
            </a:r>
          </a:p>
        </p:txBody>
      </p:sp>
      <p:sp>
        <p:nvSpPr>
          <p:cNvPr id="12" name="ZoneTexte 26">
            <a:extLst>
              <a:ext uri="{FF2B5EF4-FFF2-40B4-BE49-F238E27FC236}">
                <a16:creationId xmlns:a16="http://schemas.microsoft.com/office/drawing/2014/main" id="{1B9370C1-12D8-44BB-9117-BF4F3E69A961}"/>
              </a:ext>
            </a:extLst>
          </p:cNvPr>
          <p:cNvSpPr txBox="1"/>
          <p:nvPr/>
        </p:nvSpPr>
        <p:spPr>
          <a:xfrm>
            <a:off x="1782835" y="4804342"/>
            <a:ext cx="577459" cy="761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flat">
            <a:noFill/>
          </a:ln>
        </p:spPr>
        <p:txBody>
          <a:bodyPr vert="horz" wrap="square" lIns="150781" tIns="75390" rIns="150781" bIns="75390" anchor="t" anchorCtr="0" compatLnSpc="1">
            <a:spAutoFit/>
          </a:bodyPr>
          <a:lstStyle/>
          <a:p>
            <a:pPr defTabSz="15078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958" dirty="0">
                <a:solidFill>
                  <a:srgbClr val="000000"/>
                </a:solidFill>
                <a:latin typeface="Calibri"/>
              </a:rPr>
              <a:t>2</a:t>
            </a:r>
          </a:p>
        </p:txBody>
      </p:sp>
      <p:sp>
        <p:nvSpPr>
          <p:cNvPr id="14" name="ZoneTexte 27">
            <a:extLst>
              <a:ext uri="{FF2B5EF4-FFF2-40B4-BE49-F238E27FC236}">
                <a16:creationId xmlns:a16="http://schemas.microsoft.com/office/drawing/2014/main" id="{3BA3CFCF-8537-40DE-A501-43C0EE699142}"/>
              </a:ext>
            </a:extLst>
          </p:cNvPr>
          <p:cNvSpPr txBox="1"/>
          <p:nvPr/>
        </p:nvSpPr>
        <p:spPr>
          <a:xfrm>
            <a:off x="1782835" y="3772565"/>
            <a:ext cx="577459" cy="761330"/>
          </a:xfrm>
          <a:prstGeom prst="rect">
            <a:avLst/>
          </a:prstGeom>
          <a:solidFill>
            <a:srgbClr val="C00000"/>
          </a:solidFill>
          <a:ln cap="flat">
            <a:noFill/>
          </a:ln>
        </p:spPr>
        <p:txBody>
          <a:bodyPr vert="horz" wrap="square" lIns="150781" tIns="75390" rIns="150781" bIns="75390" anchor="t" anchorCtr="0" compatLnSpc="1">
            <a:spAutoFit/>
          </a:bodyPr>
          <a:lstStyle/>
          <a:p>
            <a:pPr defTabSz="15078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958">
                <a:solidFill>
                  <a:srgbClr val="000000"/>
                </a:solidFill>
                <a:latin typeface="Calibri"/>
              </a:rPr>
              <a:t>1</a:t>
            </a:r>
          </a:p>
        </p:txBody>
      </p:sp>
      <p:pic>
        <p:nvPicPr>
          <p:cNvPr id="15" name="Image 27">
            <a:extLst>
              <a:ext uri="{FF2B5EF4-FFF2-40B4-BE49-F238E27FC236}">
                <a16:creationId xmlns:a16="http://schemas.microsoft.com/office/drawing/2014/main" id="{7B39B229-E01D-4CD6-A200-0FFEDE67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5461" y="621081"/>
            <a:ext cx="2725799" cy="55460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images4">
            <a:extLst>
              <a:ext uri="{FF2B5EF4-FFF2-40B4-BE49-F238E27FC236}">
                <a16:creationId xmlns:a16="http://schemas.microsoft.com/office/drawing/2014/main" id="{EEC8AC24-693E-40EE-A25A-6A73AA4F087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17162"/>
          <a:stretch>
            <a:fillRect/>
          </a:stretch>
        </p:blipFill>
        <p:spPr>
          <a:xfrm>
            <a:off x="12620943" y="2305046"/>
            <a:ext cx="3195224" cy="58558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images4">
            <a:extLst>
              <a:ext uri="{FF2B5EF4-FFF2-40B4-BE49-F238E27FC236}">
                <a16:creationId xmlns:a16="http://schemas.microsoft.com/office/drawing/2014/main" id="{4E80F763-CFEE-4093-B3A1-862E3AEBE43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3089" t="3564" r="20732"/>
          <a:stretch>
            <a:fillRect/>
          </a:stretch>
        </p:blipFill>
        <p:spPr>
          <a:xfrm>
            <a:off x="9259347" y="3442636"/>
            <a:ext cx="2952303" cy="60069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ZoneTexte 25">
            <a:extLst>
              <a:ext uri="{FF2B5EF4-FFF2-40B4-BE49-F238E27FC236}">
                <a16:creationId xmlns:a16="http://schemas.microsoft.com/office/drawing/2014/main" id="{E37FA0CC-8683-4D6C-B6C8-DD13DC74DCC4}"/>
              </a:ext>
            </a:extLst>
          </p:cNvPr>
          <p:cNvSpPr txBox="1"/>
          <p:nvPr/>
        </p:nvSpPr>
        <p:spPr>
          <a:xfrm>
            <a:off x="1782835" y="7611476"/>
            <a:ext cx="1629811" cy="659764"/>
          </a:xfrm>
          <a:prstGeom prst="rect">
            <a:avLst/>
          </a:prstGeom>
          <a:solidFill>
            <a:srgbClr val="C00000"/>
          </a:solidFill>
          <a:ln cap="flat">
            <a:noFill/>
          </a:ln>
        </p:spPr>
        <p:txBody>
          <a:bodyPr vert="horz" wrap="square" lIns="150781" tIns="75390" rIns="150781" bIns="75390" anchor="t" anchorCtr="0" compatLnSpc="1">
            <a:spAutoFit/>
          </a:bodyPr>
          <a:lstStyle/>
          <a:p>
            <a:pPr algn="ctr" defTabSz="150784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98" dirty="0">
                <a:solidFill>
                  <a:srgbClr val="000000"/>
                </a:solidFill>
                <a:latin typeface="Calibri"/>
              </a:rPr>
              <a:t>BONUS</a:t>
            </a:r>
          </a:p>
        </p:txBody>
      </p:sp>
      <p:sp>
        <p:nvSpPr>
          <p:cNvPr id="19" name="ZoneTexte 33">
            <a:extLst>
              <a:ext uri="{FF2B5EF4-FFF2-40B4-BE49-F238E27FC236}">
                <a16:creationId xmlns:a16="http://schemas.microsoft.com/office/drawing/2014/main" id="{C3623AB3-DD68-4FBF-84F3-3AAC7161CD73}"/>
              </a:ext>
            </a:extLst>
          </p:cNvPr>
          <p:cNvSpPr txBox="1"/>
          <p:nvPr/>
        </p:nvSpPr>
        <p:spPr>
          <a:xfrm>
            <a:off x="2247840" y="8376074"/>
            <a:ext cx="8487658" cy="5866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81" tIns="75390" rIns="150781" bIns="75390" anchor="t" anchorCtr="0" compatLnSpc="1">
            <a:spAutoFit/>
          </a:bodyPr>
          <a:lstStyle/>
          <a:p>
            <a:pPr algn="just" defTabSz="1507846">
              <a:lnSpc>
                <a:spcPct val="107000"/>
              </a:lnSpc>
              <a:spcAft>
                <a:spcPts val="1319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38" dirty="0">
                <a:solidFill>
                  <a:srgbClr val="000000"/>
                </a:solidFill>
                <a:latin typeface="Arial" pitchFamily="34"/>
                <a:ea typeface="Calibri" pitchFamily="34"/>
                <a:cs typeface="Arial" pitchFamily="34"/>
              </a:rPr>
              <a:t>Tour de France Archives Municipales</a:t>
            </a:r>
          </a:p>
        </p:txBody>
      </p:sp>
    </p:spTree>
    <p:extLst>
      <p:ext uri="{BB962C8B-B14F-4D97-AF65-F5344CB8AC3E}">
        <p14:creationId xmlns:p14="http://schemas.microsoft.com/office/powerpoint/2010/main" val="38337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QUESTIONS réponses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475" y="3216275"/>
            <a:ext cx="21101050" cy="8118959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90450" y="-317374"/>
            <a:ext cx="7966289" cy="43607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68402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Yves BOULINGUEZ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10" name="Sous-titre 3"/>
          <p:cNvSpPr txBox="1">
            <a:spLocks/>
          </p:cNvSpPr>
          <p:nvPr/>
        </p:nvSpPr>
        <p:spPr>
          <a:xfrm>
            <a:off x="2813051" y="3684022"/>
            <a:ext cx="1546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Directeur de la direction des sports, Valence Romans Agglo</a:t>
            </a:r>
            <a:endParaRPr lang="fr-FR" sz="4500" kern="0" dirty="0">
              <a:solidFill>
                <a:srgbClr val="FF5757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12" y="5193253"/>
            <a:ext cx="5400000" cy="515820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Valence Romans Agglomération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050" y="307313"/>
            <a:ext cx="4320000" cy="4126567"/>
          </a:xfrm>
          <a:prstGeom prst="rect">
            <a:avLst/>
          </a:prstGeom>
        </p:spPr>
      </p:pic>
      <p:sp>
        <p:nvSpPr>
          <p:cNvPr id="8" name="Sous-titre 2"/>
          <p:cNvSpPr>
            <a:spLocks noGrp="1"/>
          </p:cNvSpPr>
          <p:nvPr>
            <p:ph type="subTitle" idx="4"/>
          </p:nvPr>
        </p:nvSpPr>
        <p:spPr>
          <a:xfrm>
            <a:off x="527050" y="4166843"/>
            <a:ext cx="18440400" cy="5539978"/>
          </a:xfrm>
        </p:spPr>
        <p:txBody>
          <a:bodyPr/>
          <a:lstStyle/>
          <a:p>
            <a:r>
              <a:rPr lang="fr-FR" sz="4000" dirty="0" smtClean="0">
                <a:solidFill>
                  <a:srgbClr val="FF5757"/>
                </a:solidFill>
              </a:rPr>
              <a:t>Projets mis en œuvre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Appel </a:t>
            </a:r>
            <a:r>
              <a:rPr lang="fr-FR" sz="4000" dirty="0"/>
              <a:t>à projet au soutien à l’organisation de manifestations sportives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/>
              <a:t>A</a:t>
            </a:r>
            <a:r>
              <a:rPr lang="fr-FR" sz="4000" dirty="0" smtClean="0"/>
              <a:t>ppel </a:t>
            </a:r>
            <a:r>
              <a:rPr lang="fr-FR" sz="4000" dirty="0"/>
              <a:t>à projet au programme de volontaire pour </a:t>
            </a:r>
            <a:r>
              <a:rPr lang="fr-FR" sz="4000" dirty="0" smtClean="0"/>
              <a:t>Paris 2024</a:t>
            </a:r>
            <a:endParaRPr lang="fr-F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Concours </a:t>
            </a:r>
            <a:r>
              <a:rPr lang="fr-FR" sz="4000" dirty="0"/>
              <a:t>de photos sportives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Programme </a:t>
            </a:r>
            <a:r>
              <a:rPr lang="fr-FR" sz="4000" dirty="0"/>
              <a:t>d’animation de la patinoire à l’occasion des jeux olympiques de Pékin </a:t>
            </a:r>
            <a:r>
              <a:rPr lang="fr-FR" sz="4000" dirty="0" smtClean="0"/>
              <a:t>: </a:t>
            </a:r>
            <a:r>
              <a:rPr lang="fr-FR" sz="4000" dirty="0"/>
              <a:t>décorations thématiques, </a:t>
            </a:r>
            <a:r>
              <a:rPr lang="fr-FR" sz="4000" dirty="0" smtClean="0"/>
              <a:t>e-</a:t>
            </a:r>
            <a:r>
              <a:rPr lang="fr-FR" sz="4000" dirty="0" err="1" smtClean="0"/>
              <a:t>thlon</a:t>
            </a:r>
            <a:endParaRPr lang="fr-F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000" dirty="0"/>
          </a:p>
          <a:p>
            <a:r>
              <a:rPr lang="fr-FR" sz="4000" dirty="0" smtClean="0">
                <a:solidFill>
                  <a:srgbClr val="FF5757"/>
                </a:solidFill>
              </a:rPr>
              <a:t>Participation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Quizz </a:t>
            </a:r>
            <a:r>
              <a:rPr lang="fr-FR" sz="4000" dirty="0"/>
              <a:t>du CDOS26 par la dotation de </a:t>
            </a:r>
            <a:r>
              <a:rPr lang="fr-FR" sz="4000" dirty="0" smtClean="0"/>
              <a:t>lots</a:t>
            </a:r>
            <a:endParaRPr lang="fr-FR" sz="4000" dirty="0"/>
          </a:p>
        </p:txBody>
      </p:sp>
      <p:sp>
        <p:nvSpPr>
          <p:cNvPr id="9" name="ZoneTexte 8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4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Valence Romans Agglomération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050" y="307313"/>
            <a:ext cx="4320000" cy="4126567"/>
          </a:xfrm>
          <a:prstGeom prst="rect">
            <a:avLst/>
          </a:prstGeom>
        </p:spPr>
      </p:pic>
      <p:sp>
        <p:nvSpPr>
          <p:cNvPr id="8" name="Sous-titre 2"/>
          <p:cNvSpPr>
            <a:spLocks noGrp="1"/>
          </p:cNvSpPr>
          <p:nvPr>
            <p:ph type="subTitle" idx="4"/>
          </p:nvPr>
        </p:nvSpPr>
        <p:spPr>
          <a:xfrm>
            <a:off x="603250" y="4065121"/>
            <a:ext cx="18440400" cy="4924425"/>
          </a:xfrm>
        </p:spPr>
        <p:txBody>
          <a:bodyPr/>
          <a:lstStyle/>
          <a:p>
            <a:r>
              <a:rPr lang="fr-FR" sz="4000" dirty="0" smtClean="0">
                <a:solidFill>
                  <a:srgbClr val="FF5757"/>
                </a:solidFill>
              </a:rPr>
              <a:t>Projets en cours</a:t>
            </a:r>
            <a:endParaRPr lang="fr-FR" sz="4000" dirty="0">
              <a:solidFill>
                <a:srgbClr val="FF5757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Spectacle </a:t>
            </a:r>
            <a:r>
              <a:rPr lang="fr-FR" sz="4000" dirty="0"/>
              <a:t>sur glace suivi d’un bal sur le plan de glace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SIG </a:t>
            </a:r>
            <a:r>
              <a:rPr lang="fr-FR" sz="4000" dirty="0"/>
              <a:t>pour le suivi de nos actions sur notre territoire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Lien </a:t>
            </a:r>
            <a:r>
              <a:rPr lang="fr-FR" sz="4000" dirty="0"/>
              <a:t>entre le label et certaines compétences de l’Agglomération </a:t>
            </a:r>
            <a:r>
              <a:rPr lang="fr-FR" sz="4000" dirty="0" smtClean="0"/>
              <a:t>: </a:t>
            </a:r>
            <a:r>
              <a:rPr lang="fr-FR" sz="4000" dirty="0"/>
              <a:t>culture, gestion des sentiers, économie (salariés des entreprises de l’Agglo)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Promouvoir </a:t>
            </a:r>
            <a:r>
              <a:rPr lang="fr-FR" sz="4000" dirty="0"/>
              <a:t>Terre de Jeux 2024 à l’occasion des évènements sportifs organisés pour les agents de l’Agglo.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0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QUESTIONS réponses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317" y="3216275"/>
            <a:ext cx="23882734" cy="809307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90450" y="-317374"/>
            <a:ext cx="7966289" cy="43607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550" y="-136524"/>
            <a:ext cx="11924810" cy="1166506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-29796" y="5157397"/>
            <a:ext cx="7461249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fr-FR" kern="0" dirty="0">
                <a:latin typeface="Paris2024-Variable" panose="02010503030201020103" pitchFamily="2" charset="77"/>
              </a:rPr>
              <a:t>1</a:t>
            </a:r>
            <a:r>
              <a:rPr lang="fr-FR" kern="0" dirty="0" smtClean="0">
                <a:latin typeface="Paris2024-Variable" panose="02010503030201020103" pitchFamily="2" charset="77"/>
              </a:rPr>
              <a:t>. Temps d’accueil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20941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Boris CAILLE et Marie GOBERT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10" name="Sous-titre 3"/>
          <p:cNvSpPr txBox="1">
            <a:spLocks/>
          </p:cNvSpPr>
          <p:nvPr/>
        </p:nvSpPr>
        <p:spPr>
          <a:xfrm>
            <a:off x="2813050" y="3684022"/>
            <a:ext cx="179019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Directeur de la direction des sports, Clermont Auvergne Métropole</a:t>
            </a:r>
            <a:endParaRPr lang="fr-FR" sz="4500" kern="0" dirty="0">
              <a:solidFill>
                <a:srgbClr val="FF5757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100" y="5462028"/>
            <a:ext cx="7200000" cy="463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5474058"/>
            <a:ext cx="4320000" cy="432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9500" b="19000"/>
          <a:stretch/>
        </p:blipFill>
        <p:spPr>
          <a:xfrm>
            <a:off x="6485333" y="5621028"/>
            <a:ext cx="4320000" cy="4320000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052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Clermont Auvergne Métropole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450" y="440588"/>
            <a:ext cx="4320000" cy="2782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sp>
        <p:nvSpPr>
          <p:cNvPr id="8" name="Sous-titre 2"/>
          <p:cNvSpPr>
            <a:spLocks noGrp="1"/>
          </p:cNvSpPr>
          <p:nvPr>
            <p:ph type="subTitle" idx="4"/>
          </p:nvPr>
        </p:nvSpPr>
        <p:spPr>
          <a:xfrm>
            <a:off x="527050" y="3521075"/>
            <a:ext cx="18440400" cy="7386638"/>
          </a:xfrm>
        </p:spPr>
        <p:txBody>
          <a:bodyPr/>
          <a:lstStyle/>
          <a:p>
            <a:r>
              <a:rPr lang="fr-FR" sz="4000" dirty="0" smtClean="0">
                <a:solidFill>
                  <a:srgbClr val="FF5757"/>
                </a:solidFill>
              </a:rPr>
              <a:t>5 axes de mise en œuvre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Créer, entretenir, gérer et animer les équipements sportifs métropolitains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Accompagner les projets de développement sportif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Soutenir les manifestations sportives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Contribuer à l’éducation physique et sportive des scolaires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Promouvoir l‘image de la métropole par le sport professionnel</a:t>
            </a:r>
            <a:endParaRPr lang="fr-F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000" dirty="0"/>
          </a:p>
          <a:p>
            <a:r>
              <a:rPr lang="fr-FR" sz="4000" dirty="0" smtClean="0">
                <a:solidFill>
                  <a:srgbClr val="FF5757"/>
                </a:solidFill>
              </a:rPr>
              <a:t>Déclinés en projets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Porter des projets de rénovation et de modernisation sur le territoire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Être candidat à l’</a:t>
            </a:r>
            <a:r>
              <a:rPr lang="fr-FR" sz="4000" dirty="0" err="1" smtClean="0"/>
              <a:t>acceuil</a:t>
            </a:r>
            <a:r>
              <a:rPr lang="fr-FR" sz="4000" dirty="0" smtClean="0"/>
              <a:t> d’événements sportifs d’envergure nationale et internationale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Développer le sport féminin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0551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Clermont Auvergne Métropole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450" y="440588"/>
            <a:ext cx="4320000" cy="2782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sp>
        <p:nvSpPr>
          <p:cNvPr id="9" name="Sous-titre 2"/>
          <p:cNvSpPr>
            <a:spLocks noGrp="1"/>
          </p:cNvSpPr>
          <p:nvPr>
            <p:ph type="subTitle" idx="4"/>
          </p:nvPr>
        </p:nvSpPr>
        <p:spPr>
          <a:xfrm>
            <a:off x="527050" y="4166843"/>
            <a:ext cx="18440400" cy="67710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>
                <a:solidFill>
                  <a:srgbClr val="FF5757"/>
                </a:solidFill>
              </a:rPr>
              <a:t>Valoriser les équipements labélisés CPJ par Paris 2024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Labélisation du territoire TDJ2024 et agréments pour devenir camps de base pour les équipes internationales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>
                <a:solidFill>
                  <a:srgbClr val="FF5757"/>
                </a:solidFill>
              </a:rPr>
              <a:t>Accueil </a:t>
            </a:r>
            <a:r>
              <a:rPr lang="fr-FR" sz="4000" dirty="0">
                <a:solidFill>
                  <a:srgbClr val="FF5757"/>
                </a:solidFill>
              </a:rPr>
              <a:t>du train expo de France 2023 </a:t>
            </a:r>
            <a:r>
              <a:rPr lang="fr-FR" sz="4000" dirty="0" smtClean="0">
                <a:solidFill>
                  <a:srgbClr val="FF5757"/>
                </a:solidFill>
              </a:rPr>
              <a:t>(07-08/11) </a:t>
            </a:r>
            <a:endParaRPr lang="fr-FR" sz="4000" dirty="0">
              <a:solidFill>
                <a:srgbClr val="FF5757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Développement </a:t>
            </a:r>
            <a:r>
              <a:rPr lang="fr-FR" sz="4000" dirty="0"/>
              <a:t>de projet autour de la labélisation Impact 2024 et Olympiade de la Culture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>
                <a:solidFill>
                  <a:srgbClr val="FF5757"/>
                </a:solidFill>
              </a:rPr>
              <a:t>Développement </a:t>
            </a:r>
            <a:r>
              <a:rPr lang="fr-FR" sz="4000" dirty="0">
                <a:solidFill>
                  <a:srgbClr val="FF5757"/>
                </a:solidFill>
              </a:rPr>
              <a:t>de projet autour de Génération 2024 : accompagnement des structures parties prenantes sur cet axe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Candidature </a:t>
            </a:r>
            <a:r>
              <a:rPr lang="fr-FR" sz="4000" dirty="0"/>
              <a:t>à l'accueil de compétitions </a:t>
            </a:r>
            <a:r>
              <a:rPr lang="fr-FR" sz="4000" dirty="0" smtClean="0"/>
              <a:t>nationales et internationales</a:t>
            </a:r>
            <a:endParaRPr lang="fr-F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>
                <a:solidFill>
                  <a:srgbClr val="FF5757"/>
                </a:solidFill>
              </a:rPr>
              <a:t>Développement </a:t>
            </a:r>
            <a:r>
              <a:rPr lang="fr-FR" sz="4000" dirty="0">
                <a:solidFill>
                  <a:srgbClr val="FF5757"/>
                </a:solidFill>
              </a:rPr>
              <a:t>du soutien apporté aux clubs pro/semi-pro sur le territoire </a:t>
            </a:r>
          </a:p>
          <a:p>
            <a:endParaRPr lang="fr-FR" sz="4000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QUESTIONS réponses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dirty="0" smtClean="0">
                <a:solidFill>
                  <a:srgbClr val="FF5757"/>
                </a:solidFill>
              </a:rPr>
              <a:t>. 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90450" y="-317374"/>
            <a:ext cx="7966289" cy="43607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6" y="3216275"/>
            <a:ext cx="20122896" cy="1341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Laura BONCOMPAIN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10" name="Sous-titre 3"/>
          <p:cNvSpPr txBox="1">
            <a:spLocks/>
          </p:cNvSpPr>
          <p:nvPr/>
        </p:nvSpPr>
        <p:spPr>
          <a:xfrm>
            <a:off x="2813050" y="3684022"/>
            <a:ext cx="179019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Service des sports, Communauté d’agglomération Le Puy en Velay</a:t>
            </a:r>
            <a:endParaRPr lang="fr-FR" sz="4500" kern="0" dirty="0">
              <a:solidFill>
                <a:srgbClr val="FF5757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03" y="4917305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03" y="4917305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03" y="4946612"/>
            <a:ext cx="9000000" cy="539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4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TDJ2024 dans les écoles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sp>
        <p:nvSpPr>
          <p:cNvPr id="9" name="Sous-titre 2"/>
          <p:cNvSpPr>
            <a:spLocks noGrp="1"/>
          </p:cNvSpPr>
          <p:nvPr>
            <p:ph type="subTitle" idx="4"/>
          </p:nvPr>
        </p:nvSpPr>
        <p:spPr>
          <a:xfrm>
            <a:off x="527050" y="4166843"/>
            <a:ext cx="18440400" cy="3077766"/>
          </a:xfrm>
        </p:spPr>
        <p:txBody>
          <a:bodyPr/>
          <a:lstStyle/>
          <a:p>
            <a:r>
              <a:rPr lang="fr-FR" sz="4000" dirty="0" smtClean="0">
                <a:solidFill>
                  <a:srgbClr val="FF5757"/>
                </a:solidFill>
              </a:rPr>
              <a:t>Public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3</a:t>
            </a:r>
            <a:r>
              <a:rPr lang="fr-FR" sz="4000" baseline="30000" dirty="0" smtClean="0"/>
              <a:t>e</a:t>
            </a:r>
            <a:r>
              <a:rPr lang="fr-FR" sz="4000" dirty="0" smtClean="0"/>
              <a:t> cycle, 50 écoles, 64 classes, 1380 enfants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000" dirty="0"/>
          </a:p>
          <a:p>
            <a:r>
              <a:rPr lang="fr-FR" sz="4000" dirty="0" smtClean="0">
                <a:solidFill>
                  <a:srgbClr val="FF5757"/>
                </a:solidFill>
              </a:rPr>
              <a:t>Déroulé</a:t>
            </a:r>
            <a:endParaRPr lang="fr-FR" sz="4000" dirty="0">
              <a:solidFill>
                <a:srgbClr val="FF5757"/>
              </a:solidFill>
            </a:endParaRPr>
          </a:p>
          <a:p>
            <a:endParaRPr lang="fr-FR" sz="4000" dirty="0" smtClean="0">
              <a:solidFill>
                <a:srgbClr val="FF5757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572641"/>
            <a:ext cx="5400000" cy="3239105"/>
          </a:xfrm>
          <a:prstGeom prst="rect">
            <a:avLst/>
          </a:prstGeom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190659"/>
              </p:ext>
            </p:extLst>
          </p:nvPr>
        </p:nvGraphicFramePr>
        <p:xfrm>
          <a:off x="984250" y="6815451"/>
          <a:ext cx="184404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0200">
                  <a:extLst>
                    <a:ext uri="{9D8B030D-6E8A-4147-A177-3AD203B41FA5}">
                      <a16:colId xmlns:a16="http://schemas.microsoft.com/office/drawing/2014/main" val="4115207206"/>
                    </a:ext>
                  </a:extLst>
                </a:gridCol>
                <a:gridCol w="9220200">
                  <a:extLst>
                    <a:ext uri="{9D8B030D-6E8A-4147-A177-3AD203B41FA5}">
                      <a16:colId xmlns:a16="http://schemas.microsoft.com/office/drawing/2014/main" val="3423199046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5757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</a:rPr>
                        <a:t>Jour 1</a:t>
                      </a:r>
                    </a:p>
                    <a:p>
                      <a:pPr marL="571500" marR="0" lvl="0" indent="-5715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</a:rPr>
                        <a:t>Histoire des Jeux Olympiques</a:t>
                      </a:r>
                    </a:p>
                    <a:p>
                      <a:pPr marL="571500" marR="0" lvl="0" indent="-5715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</a:rPr>
                        <a:t>Activités physiques : lancer, course, saut</a:t>
                      </a:r>
                    </a:p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5757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Jour 2</a:t>
                      </a:r>
                    </a:p>
                    <a:p>
                      <a:pPr marL="571500" marR="0" lvl="0" indent="-5715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Valeurs et symboles des Jeux Olympiques et Paralympiques</a:t>
                      </a:r>
                    </a:p>
                    <a:p>
                      <a:pPr marL="571500" marR="0" lvl="0" indent="-5715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Activités physiques : lancer, course, saut</a:t>
                      </a:r>
                    </a:p>
                    <a:p>
                      <a:pPr marL="571500" marR="0" lvl="0" indent="-5715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Clôture et temps d’échanges </a:t>
                      </a:r>
                    </a:p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632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4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TDJ2024 dans les écoles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11" name="Image 4"/>
          <p:cNvPicPr/>
          <p:nvPr/>
        </p:nvPicPr>
        <p:blipFill>
          <a:blip r:embed="rId3"/>
          <a:stretch/>
        </p:blipFill>
        <p:spPr>
          <a:xfrm>
            <a:off x="305044" y="3416300"/>
            <a:ext cx="6096240" cy="3429000"/>
          </a:xfrm>
          <a:prstGeom prst="rect">
            <a:avLst/>
          </a:prstGeom>
          <a:ln w="0">
            <a:noFill/>
          </a:ln>
        </p:spPr>
      </p:pic>
      <p:pic>
        <p:nvPicPr>
          <p:cNvPr id="14" name="Image 13"/>
          <p:cNvPicPr/>
          <p:nvPr/>
        </p:nvPicPr>
        <p:blipFill rotWithShape="1">
          <a:blip r:embed="rId4"/>
          <a:srcRect l="64677" t="14415" r="14651" b="26854"/>
          <a:stretch/>
        </p:blipFill>
        <p:spPr>
          <a:xfrm>
            <a:off x="821284" y="6829425"/>
            <a:ext cx="5580000" cy="4495800"/>
          </a:xfrm>
          <a:prstGeom prst="rect">
            <a:avLst/>
          </a:prstGeom>
          <a:ln w="0">
            <a:noFill/>
          </a:ln>
        </p:spPr>
      </p:pic>
      <p:pic>
        <p:nvPicPr>
          <p:cNvPr id="17" name="Image 5"/>
          <p:cNvPicPr/>
          <p:nvPr/>
        </p:nvPicPr>
        <p:blipFill>
          <a:blip r:embed="rId5"/>
          <a:srcRect l="49994" t="15895" r="33937" b="5001"/>
          <a:stretch/>
        </p:blipFill>
        <p:spPr>
          <a:xfrm>
            <a:off x="7497948" y="4435475"/>
            <a:ext cx="1957320" cy="5424480"/>
          </a:xfrm>
          <a:prstGeom prst="rect">
            <a:avLst/>
          </a:prstGeom>
          <a:ln w="0">
            <a:noFill/>
          </a:ln>
        </p:spPr>
      </p:pic>
      <p:pic>
        <p:nvPicPr>
          <p:cNvPr id="18" name="Image 17"/>
          <p:cNvPicPr/>
          <p:nvPr/>
        </p:nvPicPr>
        <p:blipFill>
          <a:blip r:embed="rId6"/>
          <a:stretch/>
        </p:blipFill>
        <p:spPr>
          <a:xfrm>
            <a:off x="10330288" y="3833992"/>
            <a:ext cx="9143640" cy="6857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2412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TDJ2024 dans les écoles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smtClean="0">
                <a:solidFill>
                  <a:srgbClr val="FF5757"/>
                </a:solidFill>
              </a:rPr>
              <a:t>. </a:t>
            </a:r>
            <a:r>
              <a:rPr lang="fr-FR" dirty="0" smtClean="0">
                <a:solidFill>
                  <a:srgbClr val="FF5757"/>
                </a:solidFill>
              </a:rPr>
              <a:t>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sp>
        <p:nvSpPr>
          <p:cNvPr id="9" name="Sous-titre 2"/>
          <p:cNvSpPr>
            <a:spLocks noGrp="1"/>
          </p:cNvSpPr>
          <p:nvPr>
            <p:ph type="subTitle" idx="4"/>
          </p:nvPr>
        </p:nvSpPr>
        <p:spPr>
          <a:xfrm>
            <a:off x="527050" y="4166843"/>
            <a:ext cx="18440400" cy="4924425"/>
          </a:xfrm>
        </p:spPr>
        <p:txBody>
          <a:bodyPr/>
          <a:lstStyle/>
          <a:p>
            <a:r>
              <a:rPr lang="fr-FR" sz="4000" dirty="0" smtClean="0">
                <a:solidFill>
                  <a:srgbClr val="FF5757"/>
                </a:solidFill>
              </a:rPr>
              <a:t>Objectif 2024km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Additionner l’ensemble des distances réalisées par les jeux de toutes les écoles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Actuellement : 873 km effectués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000" dirty="0"/>
          </a:p>
          <a:p>
            <a:r>
              <a:rPr lang="fr-FR" sz="4000" dirty="0" smtClean="0">
                <a:solidFill>
                  <a:srgbClr val="FF5757"/>
                </a:solidFill>
              </a:rPr>
              <a:t>Intervenant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 smtClean="0"/>
              <a:t>Un alternant dédié à la mission avec le soutien des éducateurs sportifs</a:t>
            </a:r>
            <a:endParaRPr lang="fr-FR" sz="4000" dirty="0">
              <a:solidFill>
                <a:srgbClr val="FF5757"/>
              </a:solidFill>
            </a:endParaRPr>
          </a:p>
          <a:p>
            <a:endParaRPr lang="fr-FR" sz="4000" dirty="0" smtClean="0">
              <a:solidFill>
                <a:srgbClr val="FF5757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50" y="572641"/>
            <a:ext cx="5400000" cy="32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QUESTIONS réponses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dirty="0" smtClean="0">
                <a:solidFill>
                  <a:srgbClr val="FF5757"/>
                </a:solidFill>
              </a:rPr>
              <a:t>. 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90450" y="-317374"/>
            <a:ext cx="7966289" cy="436075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70" y="3160276"/>
            <a:ext cx="30949347" cy="95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4</a:t>
            </a:r>
            <a:r>
              <a:rPr lang="fr-FR" dirty="0" smtClean="0">
                <a:solidFill>
                  <a:srgbClr val="FF5757"/>
                </a:solidFill>
              </a:rPr>
              <a:t>. Exemples de politique sportive mise en place dans le cadre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sp>
        <p:nvSpPr>
          <p:cNvPr id="5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68402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Laurent GUILLOT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10" name="Sous-titre 3"/>
          <p:cNvSpPr txBox="1">
            <a:spLocks/>
          </p:cNvSpPr>
          <p:nvPr/>
        </p:nvSpPr>
        <p:spPr>
          <a:xfrm>
            <a:off x="2813051" y="3684022"/>
            <a:ext cx="1546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Directeur de la direction des sports, Villefranche Beaujolais Saône Agglo</a:t>
            </a:r>
            <a:endParaRPr lang="fr-FR" sz="4500" kern="0" dirty="0">
              <a:solidFill>
                <a:srgbClr val="FF5757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12" y="5193253"/>
            <a:ext cx="5400000" cy="51582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612" y="4532357"/>
            <a:ext cx="648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0734" y="3388421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Christian LEVARLET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7" name="Sous-titre 3"/>
          <p:cNvSpPr txBox="1">
            <a:spLocks/>
          </p:cNvSpPr>
          <p:nvPr/>
        </p:nvSpPr>
        <p:spPr>
          <a:xfrm>
            <a:off x="2813050" y="3684022"/>
            <a:ext cx="179019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Président du CROS AURA</a:t>
            </a:r>
            <a:endParaRPr lang="fr-FR" sz="4500" kern="0" dirty="0">
              <a:solidFill>
                <a:srgbClr val="FF5757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2250" y="2033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1</a:t>
            </a:r>
            <a:r>
              <a:rPr lang="fr-FR" dirty="0" smtClean="0">
                <a:solidFill>
                  <a:srgbClr val="FF5757"/>
                </a:solidFill>
              </a:rPr>
              <a:t>. Temps d’accueil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5167698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815" y="4591727"/>
            <a:ext cx="5221235" cy="64983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t="7608" r="19558" b="15104"/>
          <a:stretch/>
        </p:blipFill>
        <p:spPr>
          <a:xfrm rot="16200000">
            <a:off x="2813050" y="5167698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680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4" name="ZoneTexte 3"/>
          <p:cNvSpPr txBox="1"/>
          <p:nvPr/>
        </p:nvSpPr>
        <p:spPr>
          <a:xfrm>
            <a:off x="3283498" y="311082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 territoire 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Une diversité qui rayonne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9" name="ZoneTexte 8"/>
          <p:cNvSpPr txBox="1"/>
          <p:nvPr/>
        </p:nvSpPr>
        <p:spPr>
          <a:xfrm>
            <a:off x="14757657" y="2329772"/>
            <a:ext cx="2833960" cy="549061"/>
          </a:xfrm>
          <a:prstGeom prst="rect">
            <a:avLst/>
          </a:prstGeom>
          <a:solidFill>
            <a:srgbClr val="EF7D00"/>
          </a:solidFill>
        </p:spPr>
        <p:txBody>
          <a:bodyPr wrap="square" rtlCol="0">
            <a:spAutoFit/>
          </a:bodyPr>
          <a:lstStyle/>
          <a:p>
            <a:r>
              <a:rPr lang="fr-FR" sz="2968" dirty="0"/>
              <a:t>Chiffres-clés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57656" y="7554619"/>
            <a:ext cx="2537932" cy="1068719"/>
          </a:xfrm>
          <a:prstGeom prst="wedgeRectCallout">
            <a:avLst/>
          </a:prstGeom>
          <a:noFill/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68" dirty="0">
                <a:solidFill>
                  <a:schemeClr val="tx1"/>
                </a:solidFill>
              </a:rPr>
              <a:t>33 000 emplois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757656" y="4697006"/>
            <a:ext cx="2537932" cy="1041130"/>
          </a:xfrm>
          <a:prstGeom prst="wedgeRectCallout">
            <a:avLst/>
          </a:prstGeom>
          <a:noFill/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68" dirty="0">
                <a:solidFill>
                  <a:schemeClr val="tx1"/>
                </a:solidFill>
              </a:rPr>
              <a:t>73 090 habitants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757656" y="6086681"/>
            <a:ext cx="2537932" cy="1119396"/>
          </a:xfrm>
          <a:prstGeom prst="wedgeRectCallout">
            <a:avLst/>
          </a:prstGeom>
          <a:noFill/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68" dirty="0">
                <a:solidFill>
                  <a:schemeClr val="tx1"/>
                </a:solidFill>
              </a:rPr>
              <a:t>167 km² </a:t>
            </a:r>
          </a:p>
          <a:p>
            <a:pPr algn="ctr"/>
            <a:r>
              <a:rPr lang="fr-FR" sz="2968" dirty="0">
                <a:solidFill>
                  <a:schemeClr val="tx1"/>
                </a:solidFill>
              </a:rPr>
              <a:t>de superficie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757656" y="3160998"/>
            <a:ext cx="2537932" cy="1187465"/>
          </a:xfrm>
          <a:prstGeom prst="wedgeRectCallout">
            <a:avLst/>
          </a:prstGeom>
          <a:noFill/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68" dirty="0">
                <a:solidFill>
                  <a:schemeClr val="tx1"/>
                </a:solidFill>
              </a:rPr>
              <a:t>18</a:t>
            </a:r>
          </a:p>
          <a:p>
            <a:pPr algn="ctr"/>
            <a:r>
              <a:rPr lang="fr-FR" sz="2968" dirty="0">
                <a:solidFill>
                  <a:schemeClr val="tx1"/>
                </a:solidFill>
              </a:rPr>
              <a:t>communes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120769" y="9810803"/>
            <a:ext cx="6412312" cy="123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84" dirty="0">
                <a:latin typeface="Gill Sans MT" panose="020B0502020104020203" pitchFamily="34" charset="0"/>
              </a:rPr>
              <a:t>Sources : </a:t>
            </a:r>
          </a:p>
          <a:p>
            <a:pPr algn="r"/>
            <a:r>
              <a:rPr lang="fr-FR" sz="1484" dirty="0">
                <a:latin typeface="Gill Sans MT" panose="020B0502020104020203" pitchFamily="34" charset="0"/>
              </a:rPr>
              <a:t>Insee, recensement de la population 2018</a:t>
            </a:r>
          </a:p>
          <a:p>
            <a:pPr algn="r"/>
            <a:r>
              <a:rPr lang="fr-FR" sz="1484" dirty="0">
                <a:latin typeface="Gill Sans MT" panose="020B0502020104020203" pitchFamily="34" charset="0"/>
              </a:rPr>
              <a:t>Les populations légales millésimées 2018 entrent en vigueur le 1</a:t>
            </a:r>
            <a:r>
              <a:rPr lang="fr-FR" sz="1484" baseline="30000" dirty="0">
                <a:latin typeface="Gill Sans MT" panose="020B0502020104020203" pitchFamily="34" charset="0"/>
              </a:rPr>
              <a:t>er</a:t>
            </a:r>
            <a:r>
              <a:rPr lang="fr-FR" sz="1484" dirty="0">
                <a:latin typeface="Gill Sans MT" panose="020B0502020104020203" pitchFamily="34" charset="0"/>
              </a:rPr>
              <a:t> janvier 2021</a:t>
            </a:r>
          </a:p>
          <a:p>
            <a:pPr algn="r"/>
            <a:r>
              <a:rPr lang="fr-FR" sz="1484" dirty="0">
                <a:latin typeface="Gill Sans MT" panose="020B0502020104020203" pitchFamily="34" charset="0"/>
              </a:rPr>
              <a:t>Nombre d’établissements source AGDE juin 2021</a:t>
            </a:r>
          </a:p>
          <a:p>
            <a:pPr algn="r"/>
            <a:r>
              <a:rPr lang="fr-FR" sz="1484" dirty="0">
                <a:latin typeface="Gill Sans MT" panose="020B0502020104020203" pitchFamily="34" charset="0"/>
              </a:rPr>
              <a:t>Nombre d’emplois source INSEE 2017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33" y="1728012"/>
            <a:ext cx="12963662" cy="90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4" name="ZoneTexte 3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 territoire :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Un terrain d’expérimentation et d’innovation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3" name="ZoneTexte 2"/>
          <p:cNvSpPr txBox="1"/>
          <p:nvPr/>
        </p:nvSpPr>
        <p:spPr>
          <a:xfrm>
            <a:off x="3334895" y="2003990"/>
            <a:ext cx="13664647" cy="191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58" dirty="0">
                <a:latin typeface="Gill Sans MT" panose="020B0502020104020203" pitchFamily="34" charset="0"/>
              </a:rPr>
              <a:t>13 communes rurales et 5 communes péri-urbaines</a:t>
            </a:r>
          </a:p>
          <a:p>
            <a:r>
              <a:rPr lang="fr-FR" sz="3958" dirty="0">
                <a:latin typeface="Gill Sans MT" panose="020B0502020104020203" pitchFamily="34" charset="0"/>
              </a:rPr>
              <a:t>3450 hectares de vignobles</a:t>
            </a:r>
          </a:p>
          <a:p>
            <a:r>
              <a:rPr lang="fr-FR" sz="3958" dirty="0">
                <a:latin typeface="Gill Sans MT" panose="020B0502020104020203" pitchFamily="34" charset="0"/>
              </a:rPr>
              <a:t>3 labels pour le territoire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 b="3535"/>
          <a:stretch/>
        </p:blipFill>
        <p:spPr>
          <a:xfrm>
            <a:off x="11076915" y="3273575"/>
            <a:ext cx="5910529" cy="32499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5" b="16647"/>
          <a:stretch/>
        </p:blipFill>
        <p:spPr>
          <a:xfrm>
            <a:off x="8984988" y="8267100"/>
            <a:ext cx="8014553" cy="272218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73" y="4955815"/>
            <a:ext cx="1073862" cy="1418228"/>
          </a:xfrm>
          <a:prstGeom prst="rect">
            <a:avLst/>
          </a:prstGeom>
        </p:spPr>
      </p:pic>
      <p:pic>
        <p:nvPicPr>
          <p:cNvPr id="17" name="Image 16" descr="Blacé hameau du Gonnu.JPG"/>
          <p:cNvPicPr>
            <a:picLocks noChangeAspect="1"/>
          </p:cNvPicPr>
          <p:nvPr/>
        </p:nvPicPr>
        <p:blipFill>
          <a:blip r:embed="rId6" cstate="print"/>
          <a:srcRect t="4437" b="2395"/>
          <a:stretch>
            <a:fillRect/>
          </a:stretch>
        </p:blipFill>
        <p:spPr>
          <a:xfrm>
            <a:off x="3536220" y="4246101"/>
            <a:ext cx="5494078" cy="376224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08" y="6244008"/>
            <a:ext cx="1306212" cy="15481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Z:\2 RESSOURCES\LOGOS\TERRE DE JEUX\pfparis2024_2021-08-30-170601\02. Outils de communication\Logos Terre de Jeux 2024\TER24_logo\CMJN\JPG\TER24_logo_SevresTahiti_CMJ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10019" r="7029" b="11121"/>
          <a:stretch/>
        </p:blipFill>
        <p:spPr bwMode="auto">
          <a:xfrm>
            <a:off x="9097658" y="9355902"/>
            <a:ext cx="1429378" cy="15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2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1707610"/>
            <a:ext cx="6017819" cy="1130935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002437" y="5487970"/>
            <a:ext cx="4156128" cy="1306212"/>
          </a:xfrm>
          <a:prstGeom prst="wedgeRectCallout">
            <a:avLst>
              <a:gd name="adj1" fmla="val -61143"/>
              <a:gd name="adj2" fmla="val 18467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30316" y="2204055"/>
            <a:ext cx="4422152" cy="1306212"/>
          </a:xfrm>
          <a:prstGeom prst="wedgeRectCallout">
            <a:avLst>
              <a:gd name="adj1" fmla="val 7247"/>
              <a:gd name="adj2" fmla="val 91001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33172" y="5015683"/>
            <a:ext cx="3979216" cy="1306212"/>
          </a:xfrm>
          <a:prstGeom prst="wedgeRectCallout">
            <a:avLst>
              <a:gd name="adj1" fmla="val 38661"/>
              <a:gd name="adj2" fmla="val 80786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14212" y="7694388"/>
            <a:ext cx="4244428" cy="1557499"/>
          </a:xfrm>
          <a:prstGeom prst="wedgeRectCallout">
            <a:avLst>
              <a:gd name="adj1" fmla="val 52097"/>
              <a:gd name="adj2" fmla="val -80717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881154" y="8471841"/>
            <a:ext cx="3961465" cy="1306212"/>
          </a:xfrm>
          <a:prstGeom prst="wedgeRectCallout">
            <a:avLst>
              <a:gd name="adj1" fmla="val -59739"/>
              <a:gd name="adj2" fmla="val -41808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2484" y="10879522"/>
            <a:ext cx="15079133" cy="429828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68" dirty="0">
                <a:solidFill>
                  <a:srgbClr val="EF7D00"/>
                </a:solidFill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12870396" y="3151468"/>
            <a:ext cx="3721434" cy="1306212"/>
          </a:xfrm>
          <a:prstGeom prst="wedgeRectCallout">
            <a:avLst>
              <a:gd name="adj1" fmla="val -42981"/>
              <a:gd name="adj2" fmla="val 100196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437" y="8763702"/>
            <a:ext cx="718774" cy="71374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3843960" y="8726692"/>
            <a:ext cx="3199007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Développement culturel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244" y="3447700"/>
            <a:ext cx="718774" cy="713747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3704526" y="3532917"/>
            <a:ext cx="2710392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Âge de la vie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12" y="2431285"/>
            <a:ext cx="718774" cy="713747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880339" y="2324237"/>
            <a:ext cx="3973475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Politique de la ville</a:t>
            </a:r>
            <a:br>
              <a:rPr lang="fr-FR" sz="2968" b="1" dirty="0">
                <a:latin typeface="Gill Sans MT" panose="020B0502020104020203" pitchFamily="34" charset="0"/>
              </a:rPr>
            </a:br>
            <a:r>
              <a:rPr lang="fr-FR" sz="2968" b="1" dirty="0">
                <a:latin typeface="Gill Sans MT" panose="020B0502020104020203" pitchFamily="34" charset="0"/>
              </a:rPr>
              <a:t>et cohésion sociale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84" y="5791744"/>
            <a:ext cx="718774" cy="698668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3821018" y="5673447"/>
            <a:ext cx="4068304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Eau</a:t>
            </a:r>
            <a:br>
              <a:rPr lang="fr-FR" sz="2968" b="1" dirty="0">
                <a:latin typeface="Gill Sans MT" panose="020B0502020104020203" pitchFamily="34" charset="0"/>
              </a:rPr>
            </a:br>
            <a:r>
              <a:rPr lang="fr-FR" sz="2968" b="1" dirty="0">
                <a:latin typeface="Gill Sans MT" panose="020B0502020104020203" pitchFamily="34" charset="0"/>
              </a:rPr>
              <a:t>et assainissement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48" y="8133694"/>
            <a:ext cx="718774" cy="713747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3952622" y="7729249"/>
            <a:ext cx="4068304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Environnement, cadre de vie et déchets ménagers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81283" y="5201160"/>
            <a:ext cx="4068304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Développement économique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pic>
        <p:nvPicPr>
          <p:cNvPr id="30" name="Image 29"/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2" y="5145200"/>
            <a:ext cx="760960" cy="802759"/>
          </a:xfrm>
          <a:prstGeom prst="rect">
            <a:avLst/>
          </a:prstGeom>
        </p:spPr>
      </p:pic>
      <p:pic>
        <p:nvPicPr>
          <p:cNvPr id="31" name="Image 30" descr="LOGO AGGLO GENERIQU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47716" y="4521412"/>
            <a:ext cx="4524454" cy="384955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348410" y="2491926"/>
            <a:ext cx="3721434" cy="1306212"/>
          </a:xfrm>
          <a:prstGeom prst="wedgeRectCallout">
            <a:avLst>
              <a:gd name="adj1" fmla="val 47381"/>
              <a:gd name="adj2" fmla="val 94066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54" y="2820694"/>
            <a:ext cx="718774" cy="71374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165329" y="2644645"/>
            <a:ext cx="2746635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Équipements sportifs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49587" y="9098324"/>
            <a:ext cx="3721434" cy="1306212"/>
          </a:xfrm>
          <a:prstGeom prst="wedgeRectCallout">
            <a:avLst>
              <a:gd name="adj1" fmla="val 13316"/>
              <a:gd name="adj2" fmla="val -76543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58" y="9363585"/>
            <a:ext cx="718774" cy="71374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802092" y="9259536"/>
            <a:ext cx="4068304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Aménagement </a:t>
            </a:r>
            <a:br>
              <a:rPr lang="fr-FR" sz="2968" b="1" dirty="0">
                <a:latin typeface="Gill Sans MT" panose="020B0502020104020203" pitchFamily="34" charset="0"/>
              </a:rPr>
            </a:br>
            <a:r>
              <a:rPr lang="fr-FR" sz="2968" b="1" dirty="0">
                <a:latin typeface="Gill Sans MT" panose="020B0502020104020203" pitchFamily="34" charset="0"/>
              </a:rPr>
              <a:t>de l’espace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40" name="ZoneTexte 39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Les compétences et les équipements :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Des hommes et des moyens à vos côtés au quotidien</a:t>
            </a:r>
          </a:p>
        </p:txBody>
      </p:sp>
      <p:cxnSp>
        <p:nvCxnSpPr>
          <p:cNvPr id="41" name="Connecteur droit 40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</p:spTree>
    <p:extLst>
      <p:ext uri="{BB962C8B-B14F-4D97-AF65-F5344CB8AC3E}">
        <p14:creationId xmlns:p14="http://schemas.microsoft.com/office/powerpoint/2010/main" val="22744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Les compétences et les équipements :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Des hommes et des moyens à vos côtés au quotidien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Z:\AGES DE LA VIE\SPORT\COUPE DU MONDE DE RUGBY - FRANCE 2023\01-L'Escale indoor &amp; outdoor\Complexe Rugby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10" y="1931993"/>
            <a:ext cx="13011534" cy="91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Les compétences et les équipements :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Des hommes et des moyens à vos côtés au quotidien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Z:\AGES DE LA VIE\SPORT\COUPE DU MONDE DE RUGBY - FRANCE 2023\01-L'Escale indoor &amp; outdoor\Complexe Rugby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10" y="1931995"/>
            <a:ext cx="13011533" cy="91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Les compétences et les équipements :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Des hommes et des moyens à vos côtés au quotidien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Z:\AGES DE LA VIE\SPORT\COUPE DU MONDE DE RUGBY - FRANCE 2023\02-Aquatic equipments\Aquatic equipmen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11" y="1931995"/>
            <a:ext cx="13011529" cy="91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Les compétences et les équipements :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Des hommes et des moyens à vos côtés au quotidien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 descr="Z:\AGES DE LA VIE\SPORT\COUPE DU MONDE DE RUGBY - FRANCE 2023\DSC_00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6" b="11945"/>
          <a:stretch/>
        </p:blipFill>
        <p:spPr bwMode="auto">
          <a:xfrm>
            <a:off x="7083387" y="6196576"/>
            <a:ext cx="9415052" cy="491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Z:\AGES DE LA VIE\SPORT\COUPE DU MONDE DE RUGBY - FRANCE 2023\DSC_0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10" y="1973534"/>
            <a:ext cx="7561828" cy="50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083387" y="10548658"/>
            <a:ext cx="9415052" cy="49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639" dirty="0">
                <a:solidFill>
                  <a:schemeClr val="bg1"/>
                </a:solidFill>
              </a:rPr>
              <a:t>Complexe de foot de </a:t>
            </a:r>
            <a:r>
              <a:rPr lang="fr-FR" sz="2639" dirty="0" err="1">
                <a:solidFill>
                  <a:schemeClr val="bg1"/>
                </a:solidFill>
              </a:rPr>
              <a:t>Denicé</a:t>
            </a:r>
            <a:endParaRPr lang="fr-FR" sz="2639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62370" y="6461124"/>
            <a:ext cx="7586367" cy="49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639" dirty="0">
                <a:solidFill>
                  <a:schemeClr val="bg1"/>
                </a:solidFill>
              </a:rPr>
              <a:t>Complexe de tennis de Villefranche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05" y="5780670"/>
            <a:ext cx="1386972" cy="118021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658" y="9823410"/>
            <a:ext cx="1386972" cy="11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Les compétences et les équipements :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Des hommes et des moyens à vos côtés au quotidien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Z:\AGES DE LA VIE\SPORT\COUPE DU MONDE DE RUGBY - FRANCE 2023\gymnase communautaire limas faca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29362" b="1"/>
          <a:stretch/>
        </p:blipFill>
        <p:spPr bwMode="auto">
          <a:xfrm>
            <a:off x="4827203" y="6300026"/>
            <a:ext cx="9790863" cy="479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AGES DE LA VIE\SPORT\COUPE DU MONDE DE RUGBY - FRANCE 2023\Lacenas court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"/>
          <a:stretch/>
        </p:blipFill>
        <p:spPr bwMode="auto">
          <a:xfrm>
            <a:off x="3486910" y="1973535"/>
            <a:ext cx="7561828" cy="42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954" y="9818052"/>
            <a:ext cx="1386972" cy="1180218"/>
          </a:xfrm>
          <a:prstGeom prst="rect">
            <a:avLst/>
          </a:prstGeom>
        </p:spPr>
      </p:pic>
      <p:pic>
        <p:nvPicPr>
          <p:cNvPr id="8196" name="Picture 4" descr="Z:\AGES DE LA VIE\SPORT\COUPE DU MONDE DE RUGBY - FRANCE 2023\st etienne jeux de boules 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6" y="1973533"/>
            <a:ext cx="5602417" cy="42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462370" y="5693178"/>
            <a:ext cx="7586367" cy="49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639" dirty="0">
                <a:solidFill>
                  <a:schemeClr val="bg1"/>
                </a:solidFill>
              </a:rPr>
              <a:t>Complexe de tennis de </a:t>
            </a:r>
            <a:r>
              <a:rPr lang="fr-FR" sz="2639" dirty="0" err="1">
                <a:solidFill>
                  <a:schemeClr val="bg1"/>
                </a:solidFill>
              </a:rPr>
              <a:t>Lacenas</a:t>
            </a:r>
            <a:endParaRPr lang="fr-FR" sz="2639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27204" y="10538752"/>
            <a:ext cx="8116121" cy="49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639" dirty="0">
                <a:solidFill>
                  <a:schemeClr val="bg1"/>
                </a:solidFill>
              </a:rPr>
              <a:t>Gymnase communautaire de Limas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1239516" y="5145255"/>
            <a:ext cx="5602417" cy="90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fr-FR" sz="2639" dirty="0">
                <a:solidFill>
                  <a:schemeClr val="bg1"/>
                </a:solidFill>
              </a:rPr>
              <a:t>Boulodrome Clos de Milly </a:t>
            </a:r>
            <a:br>
              <a:rPr lang="fr-FR" sz="2639" dirty="0">
                <a:solidFill>
                  <a:schemeClr val="bg1"/>
                </a:solidFill>
              </a:rPr>
            </a:br>
            <a:r>
              <a:rPr lang="fr-FR" sz="2639" dirty="0">
                <a:solidFill>
                  <a:schemeClr val="bg1"/>
                </a:solidFill>
              </a:rPr>
              <a:t>de Saint- Etienne-des-Oullières 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05" y="2099528"/>
            <a:ext cx="1386972" cy="118021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545" y="2099528"/>
            <a:ext cx="1386972" cy="11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 Label Terre de Jeux 2024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Créer du lien par le sport en favorisant le sport pour Tous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689509" y="1869630"/>
            <a:ext cx="7928911" cy="7667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1732" b="1" dirty="0">
              <a:latin typeface="Century Gothic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La Communauté d’Agglomération labellisée parmi les 500 premières communes</a:t>
            </a:r>
          </a:p>
          <a:p>
            <a:endParaRPr lang="fr-FR" sz="3958" dirty="0">
              <a:latin typeface="Century Gothic" panose="020B0502020202020204" pitchFamily="34" charset="0"/>
            </a:endParaRPr>
          </a:p>
          <a:p>
            <a:r>
              <a:rPr lang="fr-FR" sz="3958" spc="-66" dirty="0">
                <a:latin typeface="Century Gothic" panose="020B0502020202020204" pitchFamily="34" charset="0"/>
              </a:rPr>
              <a:t>L’Escale : centre de préparation des Jeux Paris 2024</a:t>
            </a:r>
            <a:endParaRPr lang="fr-FR" sz="3958" dirty="0">
              <a:latin typeface="Century Gothic" panose="020B0502020202020204" pitchFamily="34" charset="0"/>
            </a:endParaRPr>
          </a:p>
          <a:p>
            <a:endParaRPr lang="fr-FR" sz="3958" dirty="0">
              <a:latin typeface="Century Gothic" panose="020B0502020202020204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2 actions phares en 2022 : la Semaine Olympique et Paralympique et la journée olympique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4974" y="7213223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3" name="Rectangle 12"/>
          <p:cNvSpPr/>
          <p:nvPr/>
        </p:nvSpPr>
        <p:spPr>
          <a:xfrm>
            <a:off x="3284974" y="5436493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7" name="Rectangle 16"/>
          <p:cNvSpPr/>
          <p:nvPr/>
        </p:nvSpPr>
        <p:spPr>
          <a:xfrm>
            <a:off x="3284974" y="2424401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598" y="2229278"/>
            <a:ext cx="5713601" cy="1901847"/>
          </a:xfrm>
          <a:prstGeom prst="rect">
            <a:avLst/>
          </a:prstGeom>
        </p:spPr>
      </p:pic>
      <p:pic>
        <p:nvPicPr>
          <p:cNvPr id="18" name="Picture 2" descr="Z:\2 RESSOURCES\LOGOS\TERRE DE JEUX\pfparis2024_2021-08-30-170601\02. Outils de communication\Logos Terre de Jeux 2024\TER24_logo\CMJN\JPG\TER24_logo_SevresTahiti_CMJ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10019" r="7029" b="11121"/>
          <a:stretch/>
        </p:blipFill>
        <p:spPr bwMode="auto">
          <a:xfrm>
            <a:off x="11584600" y="8551896"/>
            <a:ext cx="2040022" cy="21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889" y="8755886"/>
            <a:ext cx="2954872" cy="1766543"/>
          </a:xfrm>
          <a:prstGeom prst="rect">
            <a:avLst/>
          </a:prstGeom>
        </p:spPr>
      </p:pic>
      <p:pic>
        <p:nvPicPr>
          <p:cNvPr id="2050" name="Picture 2" descr="Z:\AGES DE LA VIE\SPORT\COUPE DU MONDE DE RUGBY - FRANCE 2023\01-L'Escale indoor &amp; outdoor\Complexe Rugby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084" y="4430891"/>
            <a:ext cx="5720132" cy="40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2484" y="3947694"/>
            <a:ext cx="15079133" cy="252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916" dirty="0">
                <a:latin typeface="Century Gothic" pitchFamily="34" charset="0"/>
              </a:rPr>
              <a:t>La Semaine Olympique</a:t>
            </a:r>
          </a:p>
          <a:p>
            <a:pPr algn="ctr"/>
            <a:r>
              <a:rPr lang="fr-FR" sz="7916" dirty="0">
                <a:latin typeface="Century Gothic" pitchFamily="34" charset="0"/>
              </a:rPr>
              <a:t>et Paralympique 2022</a:t>
            </a:r>
            <a:endParaRPr lang="fr-FR" sz="7916" b="1" dirty="0">
              <a:solidFill>
                <a:srgbClr val="EF7D00"/>
              </a:solidFill>
              <a:latin typeface="Century Gothic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2484" y="10879522"/>
            <a:ext cx="15079133" cy="429828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68" dirty="0">
                <a:solidFill>
                  <a:srgbClr val="EF7D00"/>
                </a:solidFill>
              </a:rPr>
              <a:t>X</a:t>
            </a:r>
          </a:p>
        </p:txBody>
      </p:sp>
      <p:pic>
        <p:nvPicPr>
          <p:cNvPr id="20" name="Image 19" descr="LOGO AGGLO GENERIQU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7259" y="9098324"/>
            <a:ext cx="1914425" cy="16288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486" y="9335817"/>
            <a:ext cx="2215172" cy="1324319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109" y="8216317"/>
            <a:ext cx="1799484" cy="245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4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4"/>
          </p:nvPr>
        </p:nvSpPr>
        <p:spPr>
          <a:xfrm>
            <a:off x="603250" y="4065121"/>
            <a:ext cx="18440400" cy="6047809"/>
          </a:xfrm>
        </p:spPr>
        <p:txBody>
          <a:bodyPr/>
          <a:lstStyle/>
          <a:p>
            <a:pPr marL="914400" indent="-914400">
              <a:buAutoNum type="arabicPeriod"/>
            </a:pPr>
            <a:r>
              <a:rPr lang="fr-FR" dirty="0" smtClean="0"/>
              <a:t>Temps d’accueil</a:t>
            </a:r>
          </a:p>
          <a:p>
            <a:pPr marL="1371600" lvl="1" indent="-914400">
              <a:buAutoNum type="arabicPeriod"/>
            </a:pPr>
            <a:endParaRPr lang="fr-FR" dirty="0" smtClean="0"/>
          </a:p>
          <a:p>
            <a:pPr marL="914400" indent="-914400">
              <a:buAutoNum type="arabicPeriod"/>
            </a:pPr>
            <a:r>
              <a:rPr lang="fr-FR" dirty="0" smtClean="0"/>
              <a:t>Présentation du </a:t>
            </a:r>
            <a:r>
              <a:rPr lang="fr-FR" dirty="0" smtClean="0">
                <a:solidFill>
                  <a:srgbClr val="FF5757"/>
                </a:solidFill>
              </a:rPr>
              <a:t>Label « Terre de Jeux 2024 »</a:t>
            </a:r>
          </a:p>
          <a:p>
            <a:pPr marL="914400" indent="-914400">
              <a:buAutoNum type="arabicPeriod"/>
            </a:pPr>
            <a:endParaRPr lang="fr-FR" sz="2000" dirty="0" smtClean="0"/>
          </a:p>
          <a:p>
            <a:pPr marL="914400" indent="-914400">
              <a:buAutoNum type="arabicPeriod"/>
            </a:pPr>
            <a:r>
              <a:rPr lang="fr-FR" dirty="0" smtClean="0"/>
              <a:t>Présentation des </a:t>
            </a:r>
            <a:r>
              <a:rPr lang="fr-FR" dirty="0" smtClean="0">
                <a:solidFill>
                  <a:srgbClr val="FF5757"/>
                </a:solidFill>
              </a:rPr>
              <a:t>« services » du mouvement sportif </a:t>
            </a:r>
            <a:r>
              <a:rPr lang="fr-FR" dirty="0" smtClean="0"/>
              <a:t>et associatif</a:t>
            </a:r>
          </a:p>
          <a:p>
            <a:pPr lvl="1"/>
            <a:endParaRPr lang="fr-FR" sz="2000" dirty="0" smtClean="0">
              <a:solidFill>
                <a:schemeClr val="bg1"/>
              </a:solidFill>
            </a:endParaRPr>
          </a:p>
          <a:p>
            <a:pPr marL="914400" indent="-914400">
              <a:buAutoNum type="arabicPeriod"/>
            </a:pPr>
            <a:r>
              <a:rPr lang="fr-FR" dirty="0" smtClean="0"/>
              <a:t>Exemple d’une </a:t>
            </a:r>
            <a:r>
              <a:rPr lang="fr-FR" dirty="0" smtClean="0">
                <a:solidFill>
                  <a:srgbClr val="FF5757"/>
                </a:solidFill>
              </a:rPr>
              <a:t>politique sportive </a:t>
            </a:r>
            <a:r>
              <a:rPr lang="fr-FR" dirty="0" smtClean="0"/>
              <a:t>mise en place dans le cadre du label par des métropoles, agglomérations, communautés d’agglomérations</a:t>
            </a:r>
          </a:p>
          <a:p>
            <a:pPr marL="914400" indent="-914400">
              <a:buAutoNum type="arabicPeriod"/>
            </a:pPr>
            <a:endParaRPr lang="fr-FR" sz="2000" dirty="0" smtClean="0"/>
          </a:p>
          <a:p>
            <a:pPr marL="914400" indent="-914400">
              <a:buAutoNum type="arabicPeriod"/>
            </a:pPr>
            <a:r>
              <a:rPr lang="fr-FR" dirty="0" smtClean="0"/>
              <a:t>Moment d’échange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90450" y="-317374"/>
            <a:ext cx="7966289" cy="4360759"/>
          </a:xfrm>
          <a:prstGeom prst="rect">
            <a:avLst/>
          </a:prstGeom>
        </p:spPr>
      </p:pic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DÉROULÉ de la visioconférence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07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275159" y="1825116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651084" y="1676700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9" name="ZoneTexte 8"/>
          <p:cNvSpPr txBox="1"/>
          <p:nvPr/>
        </p:nvSpPr>
        <p:spPr>
          <a:xfrm>
            <a:off x="3283497" y="311082"/>
            <a:ext cx="14308120" cy="151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La Semaine Olympique et Paralympique 2022</a:t>
            </a:r>
          </a:p>
          <a:p>
            <a:r>
              <a:rPr lang="fr-FR" sz="4617" dirty="0">
                <a:latin typeface="Gill Sans MT" panose="020B0502020104020203" pitchFamily="34" charset="0"/>
              </a:rPr>
              <a:t>Un projet simple et mobilisateur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pic>
        <p:nvPicPr>
          <p:cNvPr id="3075" name="Picture 3" descr="Z:\1 PHOTOTHEQUE\SPORTS\SOP 2022\CLE USB\JOURNEE DU MERCREDI 26 JANVIER 2022\DSC_0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21" y="4399671"/>
            <a:ext cx="7481762" cy="49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143760" y="8904792"/>
            <a:ext cx="3071959" cy="1306212"/>
          </a:xfrm>
          <a:prstGeom prst="wedgeRectCallout">
            <a:avLst>
              <a:gd name="adj1" fmla="val -75478"/>
              <a:gd name="adj2" fmla="val -43851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77101" y="2848286"/>
            <a:ext cx="4422152" cy="1306212"/>
          </a:xfrm>
          <a:prstGeom prst="wedgeRectCallout">
            <a:avLst>
              <a:gd name="adj1" fmla="val 7247"/>
              <a:gd name="adj2" fmla="val 91001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0890" y="6348953"/>
            <a:ext cx="2546959" cy="1306212"/>
          </a:xfrm>
          <a:prstGeom prst="wedgeRectCallout">
            <a:avLst>
              <a:gd name="adj1" fmla="val 53770"/>
              <a:gd name="adj2" fmla="val -74499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70051" y="9209320"/>
            <a:ext cx="3961465" cy="1306212"/>
          </a:xfrm>
          <a:prstGeom prst="wedgeRectCallout">
            <a:avLst>
              <a:gd name="adj1" fmla="val 24811"/>
              <a:gd name="adj2" fmla="val -73478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84425" y="5219774"/>
            <a:ext cx="3308323" cy="1306212"/>
          </a:xfrm>
          <a:prstGeom prst="wedgeRectCallout">
            <a:avLst>
              <a:gd name="adj1" fmla="val -56292"/>
              <a:gd name="adj2" fmla="val 88958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8324" y="2721667"/>
            <a:ext cx="4161811" cy="1678004"/>
          </a:xfrm>
          <a:prstGeom prst="wedgeRectCallout">
            <a:avLst>
              <a:gd name="adj1" fmla="val 40648"/>
              <a:gd name="adj2" fmla="val 82932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588323" y="2848287"/>
            <a:ext cx="4161813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Activités construites et animées par les professeurs d’EPS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777100" y="2974004"/>
            <a:ext cx="4512368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Création d’un étendard par chaque collège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888509" y="6484630"/>
            <a:ext cx="2389340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Animation musicale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3462423" y="5387795"/>
            <a:ext cx="3349070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Matériels mis à disposition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2206810" y="8935995"/>
            <a:ext cx="3055071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Récompenses</a:t>
            </a:r>
          </a:p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pour les élèves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689317" y="9557898"/>
            <a:ext cx="3663979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b="1" dirty="0">
                <a:latin typeface="Gill Sans MT" panose="020B0502020104020203" pitchFamily="34" charset="0"/>
              </a:rPr>
              <a:t>Communication</a:t>
            </a:r>
            <a:endParaRPr lang="fr-FR" sz="2639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Un projet partagé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Créer du lien par le sport en favorisant le sport pour Tous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689509" y="1869629"/>
            <a:ext cx="7928911" cy="477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1732" b="1" dirty="0">
              <a:latin typeface="Century Gothic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Des partenaires : </a:t>
            </a:r>
          </a:p>
          <a:p>
            <a:r>
              <a:rPr lang="fr-FR" sz="2968" dirty="0">
                <a:latin typeface="Century Gothic" panose="020B0502020202020204" pitchFamily="34" charset="0"/>
              </a:rPr>
              <a:t>Communauté d’Agglomération Villefranche Beaujolais Saône</a:t>
            </a:r>
          </a:p>
          <a:p>
            <a:r>
              <a:rPr lang="fr-FR" sz="2968" dirty="0">
                <a:latin typeface="Century Gothic" panose="020B0502020202020204" pitchFamily="34" charset="0"/>
              </a:rPr>
              <a:t>Education Nationale</a:t>
            </a:r>
          </a:p>
          <a:p>
            <a:r>
              <a:rPr lang="fr-FR" sz="2968" dirty="0">
                <a:latin typeface="Century Gothic" panose="020B0502020202020204" pitchFamily="34" charset="0"/>
              </a:rPr>
              <a:t>Comité Départemental du Rhône</a:t>
            </a:r>
          </a:p>
          <a:p>
            <a:r>
              <a:rPr lang="fr-FR" sz="2968" dirty="0" err="1">
                <a:latin typeface="Century Gothic" panose="020B0502020202020204" pitchFamily="34" charset="0"/>
              </a:rPr>
              <a:t>Métropôle</a:t>
            </a:r>
            <a:r>
              <a:rPr lang="fr-FR" sz="2968" dirty="0">
                <a:latin typeface="Century Gothic" panose="020B0502020202020204" pitchFamily="34" charset="0"/>
              </a:rPr>
              <a:t> Lyon Handisport</a:t>
            </a:r>
          </a:p>
          <a:p>
            <a:r>
              <a:rPr lang="fr-FR" sz="2968" dirty="0">
                <a:latin typeface="Century Gothic" panose="020B0502020202020204" pitchFamily="34" charset="0"/>
              </a:rPr>
              <a:t>Comité Régional Olympique et Sportif</a:t>
            </a:r>
          </a:p>
          <a:p>
            <a:r>
              <a:rPr lang="fr-FR" sz="2968" dirty="0">
                <a:latin typeface="Century Gothic" panose="020B0502020202020204" pitchFamily="34" charset="0"/>
              </a:rPr>
              <a:t>FCVB</a:t>
            </a:r>
          </a:p>
          <a:p>
            <a:endParaRPr lang="fr-FR" sz="3958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4974" y="2424401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pic>
        <p:nvPicPr>
          <p:cNvPr id="21" name="Picture 4" descr="E:\JOURNEE DU LUNDI 24 JANVIER 2022\20220124_105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728" y="2161561"/>
            <a:ext cx="5353622" cy="401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E:\JOURNEE DU MERCREDI 26 JANVIER 2022\DSC_01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9"/>
          <a:stretch/>
        </p:blipFill>
        <p:spPr bwMode="auto">
          <a:xfrm>
            <a:off x="3283498" y="6556756"/>
            <a:ext cx="4370465" cy="39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JOURNEE DU LUNDI 24 JANVIER 2022\20220124_1112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 b="11698"/>
          <a:stretch/>
        </p:blipFill>
        <p:spPr bwMode="auto">
          <a:xfrm>
            <a:off x="13037713" y="6569741"/>
            <a:ext cx="3952636" cy="38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14" y="6556756"/>
            <a:ext cx="5215922" cy="39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Un projet partagé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Créer du lien par le sport en favorisant le sport pour Tous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689508" y="1869630"/>
            <a:ext cx="1330084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1732" b="1" dirty="0">
              <a:latin typeface="Century Gothic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200 élèves de 6</a:t>
            </a:r>
            <a:r>
              <a:rPr lang="fr-FR" sz="3958" baseline="30000" dirty="0">
                <a:latin typeface="Century Gothic" panose="020B0502020202020204" pitchFamily="34" charset="0"/>
              </a:rPr>
              <a:t>ème </a:t>
            </a:r>
            <a:r>
              <a:rPr lang="fr-FR" sz="2968" dirty="0">
                <a:latin typeface="Century Gothic" panose="020B0502020202020204" pitchFamily="34" charset="0"/>
              </a:rPr>
              <a:t>: collège Jean Moulin et collège Faubert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84974" y="2424401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pic>
        <p:nvPicPr>
          <p:cNvPr id="13" name="Picture 3" descr="E:\JOURNEE DU LUNDI 24 JANVIER 2022\20220124_1118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2"/>
          <a:stretch/>
        </p:blipFill>
        <p:spPr bwMode="auto">
          <a:xfrm>
            <a:off x="10461689" y="6616799"/>
            <a:ext cx="6833900" cy="417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JOURNEE DU MERCREDI 26 JANVIER 2022\DSC_0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 b="17591"/>
          <a:stretch/>
        </p:blipFill>
        <p:spPr bwMode="auto">
          <a:xfrm>
            <a:off x="2689765" y="6630097"/>
            <a:ext cx="7688140" cy="404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15135"/>
          <a:stretch/>
        </p:blipFill>
        <p:spPr>
          <a:xfrm>
            <a:off x="11872356" y="3279744"/>
            <a:ext cx="4969577" cy="29825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8"/>
          <a:stretch/>
        </p:blipFill>
        <p:spPr>
          <a:xfrm>
            <a:off x="8288580" y="3279746"/>
            <a:ext cx="3307175" cy="29825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5" b="17288"/>
          <a:stretch/>
        </p:blipFill>
        <p:spPr>
          <a:xfrm>
            <a:off x="3010947" y="3279745"/>
            <a:ext cx="5046028" cy="297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Un projet partagé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Créer du lien par le sport en favorisant le sport pour Tous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689508" y="1869630"/>
            <a:ext cx="1330084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1732" b="1" dirty="0">
              <a:latin typeface="Century Gothic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6 activités proposées</a:t>
            </a:r>
            <a:endParaRPr lang="fr-FR" sz="2968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4974" y="2424401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pic>
        <p:nvPicPr>
          <p:cNvPr id="19" name="Picture 2" descr="E:\JOURNEE DU MERCREDI 26 JANVIER 2022\DSC_0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83" y="2997094"/>
            <a:ext cx="4808397" cy="32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E:\JOURNEE DU LUNDI 24 JANVIER 2022\DSC_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221" y="3016885"/>
            <a:ext cx="4808814" cy="320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JOURNEE DU LUNDI 24 JANVIER 2022\DSC_0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39" y="7053987"/>
            <a:ext cx="4840290" cy="32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E:\JOURNEE DU LUNDI 24 JANVIER 2022\DSC_0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39" y="2997094"/>
            <a:ext cx="4840290" cy="322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JOURNEE DU MERCREDI 26 JANVIER 2022\DSC_00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221" y="7074969"/>
            <a:ext cx="4808817" cy="32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JOURNEE DU MERCREDI 26 JANVIER 2022\DSC_01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63" y="7053987"/>
            <a:ext cx="4808817" cy="32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8894235" y="10335399"/>
            <a:ext cx="2731170" cy="54906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solidFill>
                  <a:prstClr val="black"/>
                </a:solidFill>
                <a:latin typeface="Century Gothic" panose="020B0502020202020204" pitchFamily="34" charset="0"/>
              </a:rPr>
              <a:t>BIATHLON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366954" y="6341508"/>
            <a:ext cx="3785732" cy="54906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solidFill>
                  <a:prstClr val="black"/>
                </a:solidFill>
                <a:latin typeface="Century Gothic" panose="020B0502020202020204" pitchFamily="34" charset="0"/>
              </a:rPr>
              <a:t>BASKET FAUTEUIL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3822041" y="6341509"/>
            <a:ext cx="2731170" cy="54906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solidFill>
                  <a:prstClr val="black"/>
                </a:solidFill>
                <a:latin typeface="Century Gothic" panose="020B0502020202020204" pitchFamily="34" charset="0"/>
              </a:rPr>
              <a:t>VTT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728585" y="10327142"/>
            <a:ext cx="2731170" cy="54906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solidFill>
                  <a:prstClr val="black"/>
                </a:solidFill>
                <a:latin typeface="Century Gothic" panose="020B0502020202020204" pitchFamily="34" charset="0"/>
              </a:rPr>
              <a:t>GOALBALL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3614446" y="10327142"/>
            <a:ext cx="2731170" cy="54906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solidFill>
                  <a:prstClr val="black"/>
                </a:solidFill>
                <a:latin typeface="Century Gothic" panose="020B0502020202020204" pitchFamily="34" charset="0"/>
              </a:rPr>
              <a:t>ESCALADE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402245" y="6341509"/>
            <a:ext cx="2731170" cy="54906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solidFill>
                  <a:prstClr val="black"/>
                </a:solidFill>
                <a:latin typeface="Century Gothic" panose="020B0502020202020204" pitchFamily="34" charset="0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3560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Un projet partagé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Créer du lien par le sport en favorisant le sport pour Tous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689508" y="1869630"/>
            <a:ext cx="1330084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1732" b="1" dirty="0">
              <a:latin typeface="Century Gothic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Les temps forts de la semaine</a:t>
            </a:r>
            <a:endParaRPr lang="fr-FR" sz="2968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4974" y="2424401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pic>
        <p:nvPicPr>
          <p:cNvPr id="32" name="Picture 2" descr="E:\JOURNEE DU LUNDI 24 JANVIER 2022\DSC_0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929" y="4670868"/>
            <a:ext cx="6493084" cy="432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JOURNEE DU LUNDI 24 JANVIER 2022\DSC_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31" y="3017161"/>
            <a:ext cx="6115446" cy="40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916461" y="7526082"/>
            <a:ext cx="6076216" cy="1306212"/>
          </a:xfrm>
          <a:prstGeom prst="wedgeRectCallout">
            <a:avLst>
              <a:gd name="adj1" fmla="val 24811"/>
              <a:gd name="adj2" fmla="val -73478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135727" y="7614093"/>
            <a:ext cx="5856950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ARRIVÉE AVEC LES ÉTENDARDS EN MUSIQUE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751753" y="9454564"/>
            <a:ext cx="6076216" cy="1306212"/>
          </a:xfrm>
          <a:prstGeom prst="wedgeRectCallout">
            <a:avLst>
              <a:gd name="adj1" fmla="val 24811"/>
              <a:gd name="adj2" fmla="val -73478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0971018" y="9542575"/>
            <a:ext cx="5856950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LANCEMENT DE LA SOP</a:t>
            </a:r>
          </a:p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LE LUNDI MATIN</a:t>
            </a:r>
            <a:endParaRPr lang="fr-FR" sz="2639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693516" y="16172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83498" y="311081"/>
            <a:ext cx="1341835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Un projet partagé</a:t>
            </a:r>
          </a:p>
          <a:p>
            <a:r>
              <a:rPr lang="fr-FR" sz="4123" dirty="0">
                <a:latin typeface="Gill Sans MT" panose="020B0502020104020203" pitchFamily="34" charset="0"/>
              </a:rPr>
              <a:t>Créer du lien par le sport en favorisant le sport pour Tous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283498" y="17322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689508" y="1869630"/>
            <a:ext cx="1330084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1732" b="1" dirty="0">
              <a:latin typeface="Century Gothic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Les temps forts de la semaine</a:t>
            </a:r>
            <a:endParaRPr lang="fr-FR" sz="2968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4974" y="2424401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pic>
        <p:nvPicPr>
          <p:cNvPr id="18" name="Picture 3" descr="E:\JOURNEE DU LUNDI 24 JANVIER 2022\DSC_02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 bwMode="auto">
          <a:xfrm>
            <a:off x="4470963" y="5940006"/>
            <a:ext cx="6083655" cy="344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lguillot\Downloads\Collège Jean Moul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45" y="3108098"/>
            <a:ext cx="5001150" cy="33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305" y="3279744"/>
            <a:ext cx="5634212" cy="37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1133399" y="7238540"/>
            <a:ext cx="5856950" cy="1610651"/>
          </a:xfrm>
          <a:prstGeom prst="wedgeRectCallout">
            <a:avLst>
              <a:gd name="adj1" fmla="val 24811"/>
              <a:gd name="adj2" fmla="val -73478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1133399" y="7326552"/>
            <a:ext cx="5856950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REMISE DES CHALLENGES</a:t>
            </a:r>
          </a:p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À LA MEILLEURE CLASSE DE CHAQUE ÉTABLISSEMENT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58913" y="9217071"/>
            <a:ext cx="6076216" cy="1306212"/>
          </a:xfrm>
          <a:prstGeom prst="wedgeRectCallout">
            <a:avLst>
              <a:gd name="adj1" fmla="val 24811"/>
              <a:gd name="adj2" fmla="val -73478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068545" y="9264909"/>
            <a:ext cx="5856950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68" b="1" dirty="0">
                <a:latin typeface="Gill Sans MT" panose="020B0502020104020203" pitchFamily="34" charset="0"/>
              </a:rPr>
              <a:t>REMISE DES RÉCOMPENSES EN MUSIQUE</a:t>
            </a:r>
            <a:endParaRPr lang="fr-FR" sz="2639" dirty="0">
              <a:latin typeface="Gill Sans MT" panose="020B050202010402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057337" y="10655446"/>
            <a:ext cx="9262229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68" dirty="0">
                <a:hlinkClick r:id="rId6"/>
              </a:rPr>
              <a:t>https://www.facebook.com/watch/?v=935685817079463</a:t>
            </a:r>
            <a:endParaRPr lang="fr-FR" sz="2968" dirty="0"/>
          </a:p>
        </p:txBody>
      </p:sp>
    </p:spTree>
    <p:extLst>
      <p:ext uri="{BB962C8B-B14F-4D97-AF65-F5344CB8AC3E}">
        <p14:creationId xmlns:p14="http://schemas.microsoft.com/office/powerpoint/2010/main" val="9095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1" y="-2657582"/>
            <a:ext cx="6017819" cy="11309350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3283498" y="1173910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6693516" y="1058993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0" name="ZoneTexte 9"/>
          <p:cNvSpPr txBox="1"/>
          <p:nvPr/>
        </p:nvSpPr>
        <p:spPr>
          <a:xfrm>
            <a:off x="3283497" y="311081"/>
            <a:ext cx="14308120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Les facteurs de la réussite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4" name="Rectangle 13"/>
          <p:cNvSpPr/>
          <p:nvPr/>
        </p:nvSpPr>
        <p:spPr>
          <a:xfrm>
            <a:off x="3276158" y="2711210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689507" y="2442322"/>
            <a:ext cx="9687446" cy="540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58" dirty="0">
                <a:latin typeface="Century Gothic" panose="020B0502020202020204" pitchFamily="34" charset="0"/>
              </a:rPr>
              <a:t>Une volonté politique</a:t>
            </a:r>
          </a:p>
          <a:p>
            <a:endParaRPr lang="fr-FR" sz="1649" dirty="0">
              <a:latin typeface="Century Gothic" panose="020B0502020202020204" pitchFamily="34" charset="0"/>
            </a:endParaRPr>
          </a:p>
          <a:p>
            <a:r>
              <a:rPr lang="fr-FR" sz="3958" spc="-247" dirty="0">
                <a:latin typeface="Century Gothic" panose="020B0502020202020204" pitchFamily="34" charset="0"/>
              </a:rPr>
              <a:t>Un projet </a:t>
            </a:r>
            <a:r>
              <a:rPr lang="fr-FR" sz="3958" spc="-247" dirty="0" err="1">
                <a:latin typeface="Century Gothic" panose="020B0502020202020204" pitchFamily="34" charset="0"/>
              </a:rPr>
              <a:t>co</a:t>
            </a:r>
            <a:r>
              <a:rPr lang="fr-FR" sz="3958" spc="-247" dirty="0">
                <a:latin typeface="Century Gothic" panose="020B0502020202020204" pitchFamily="34" charset="0"/>
              </a:rPr>
              <a:t>-construit avec les acteurs</a:t>
            </a:r>
          </a:p>
          <a:p>
            <a:endParaRPr lang="fr-FR" sz="1814" dirty="0">
              <a:latin typeface="Century Gothic" panose="020B0502020202020204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La participation active des équipes de collèges et lycées</a:t>
            </a:r>
          </a:p>
          <a:p>
            <a:endParaRPr lang="fr-FR" sz="1732" dirty="0">
              <a:latin typeface="Century Gothic" panose="020B0502020202020204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L’identification en interne de</a:t>
            </a:r>
            <a:br>
              <a:rPr lang="fr-FR" sz="3958" dirty="0">
                <a:latin typeface="Century Gothic" panose="020B0502020202020204" pitchFamily="34" charset="0"/>
              </a:rPr>
            </a:br>
            <a:r>
              <a:rPr lang="fr-FR" sz="3958" dirty="0">
                <a:latin typeface="Century Gothic" panose="020B0502020202020204" pitchFamily="34" charset="0"/>
              </a:rPr>
              <a:t>services support et leur mobilisation</a:t>
            </a:r>
          </a:p>
          <a:p>
            <a:endParaRPr lang="fr-FR" sz="1649" dirty="0">
              <a:latin typeface="Century Gothic" panose="020B0502020202020204" pitchFamily="34" charset="0"/>
            </a:endParaRPr>
          </a:p>
          <a:p>
            <a:r>
              <a:rPr lang="fr-FR" sz="3958" dirty="0">
                <a:latin typeface="Century Gothic" panose="020B0502020202020204" pitchFamily="34" charset="0"/>
              </a:rPr>
              <a:t>Un service communication réactif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76158" y="3576644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7" name="Rectangle 16"/>
          <p:cNvSpPr/>
          <p:nvPr/>
        </p:nvSpPr>
        <p:spPr>
          <a:xfrm>
            <a:off x="3276158" y="4467210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8" name="Rectangle 17"/>
          <p:cNvSpPr/>
          <p:nvPr/>
        </p:nvSpPr>
        <p:spPr>
          <a:xfrm>
            <a:off x="3361937" y="8643696"/>
            <a:ext cx="4214652" cy="1885538"/>
          </a:xfrm>
          <a:prstGeom prst="wedgeRectCallout">
            <a:avLst>
              <a:gd name="adj1" fmla="val 25444"/>
              <a:gd name="adj2" fmla="val -74186"/>
            </a:avLst>
          </a:prstGeom>
          <a:solidFill>
            <a:schemeClr val="bg1"/>
          </a:solidFill>
          <a:ln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12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124443" y="8691534"/>
            <a:ext cx="4342510" cy="171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17" dirty="0">
                <a:latin typeface="Century Gothic" panose="020B0502020202020204" pitchFamily="34" charset="0"/>
              </a:rPr>
              <a:t>Budget</a:t>
            </a:r>
          </a:p>
          <a:p>
            <a:pPr algn="ctr"/>
            <a:r>
              <a:rPr lang="fr-FR" sz="5937" b="1" dirty="0">
                <a:latin typeface="Century Gothic" panose="020B0502020202020204" pitchFamily="34" charset="0"/>
              </a:rPr>
              <a:t>2</a:t>
            </a:r>
            <a:r>
              <a:rPr lang="fr-FR" sz="5937" b="1" spc="-247" dirty="0">
                <a:latin typeface="Century Gothic" panose="020B0502020202020204" pitchFamily="34" charset="0"/>
              </a:rPr>
              <a:t> </a:t>
            </a:r>
            <a:r>
              <a:rPr lang="fr-FR" sz="5937" b="1" dirty="0">
                <a:latin typeface="Century Gothic" panose="020B0502020202020204" pitchFamily="34" charset="0"/>
              </a:rPr>
              <a:t>500 €</a:t>
            </a:r>
            <a:endParaRPr lang="fr-FR" sz="2309" b="1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Z:\AGES DE LA VIE\SPORT\TerreDeJeux 2024\quizz et diplomes\Diplome Enjeux environnementau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592">
            <a:off x="13812701" y="1644735"/>
            <a:ext cx="2958431" cy="20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 b="4368"/>
          <a:stretch/>
        </p:blipFill>
        <p:spPr>
          <a:xfrm rot="443262">
            <a:off x="12709969" y="5621389"/>
            <a:ext cx="4545589" cy="28480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5"/>
          <a:stretch/>
        </p:blipFill>
        <p:spPr>
          <a:xfrm rot="21331467">
            <a:off x="12271303" y="8211399"/>
            <a:ext cx="5198752" cy="26772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7"/>
          <a:stretch/>
        </p:blipFill>
        <p:spPr>
          <a:xfrm rot="449792">
            <a:off x="8063090" y="8383803"/>
            <a:ext cx="4552276" cy="2643761"/>
          </a:xfrm>
          <a:prstGeom prst="rect">
            <a:avLst/>
          </a:prstGeom>
        </p:spPr>
      </p:pic>
      <p:pic>
        <p:nvPicPr>
          <p:cNvPr id="4099" name="Picture 3" descr="Z:\AGES DE LA VIE\SPORT\TerreDeJeux 2024\DECLINAISON WEB\CARROUSEL\Carousel SO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934">
            <a:off x="13013455" y="3435385"/>
            <a:ext cx="3938617" cy="20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76158" y="5927788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23" name="Rectangle 22"/>
          <p:cNvSpPr/>
          <p:nvPr/>
        </p:nvSpPr>
        <p:spPr>
          <a:xfrm>
            <a:off x="3276158" y="7269775"/>
            <a:ext cx="318608" cy="296833"/>
          </a:xfrm>
          <a:prstGeom prst="rect">
            <a:avLst/>
          </a:prstGeom>
          <a:solidFill>
            <a:srgbClr val="F17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</p:spTree>
    <p:extLst>
      <p:ext uri="{BB962C8B-B14F-4D97-AF65-F5344CB8AC3E}">
        <p14:creationId xmlns:p14="http://schemas.microsoft.com/office/powerpoint/2010/main" val="2353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223" y="-2657582"/>
            <a:ext cx="6017819" cy="11309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2483" y="0"/>
            <a:ext cx="563627" cy="1732210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cxnSp>
        <p:nvCxnSpPr>
          <p:cNvPr id="6" name="Connecteur droit 5"/>
          <p:cNvCxnSpPr/>
          <p:nvPr/>
        </p:nvCxnSpPr>
        <p:spPr>
          <a:xfrm>
            <a:off x="3283498" y="1219578"/>
            <a:ext cx="13418357" cy="0"/>
          </a:xfrm>
          <a:prstGeom prst="line">
            <a:avLst/>
          </a:prstGeom>
          <a:ln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693516" y="1104660"/>
            <a:ext cx="296833" cy="296833"/>
          </a:xfrm>
          <a:prstGeom prst="rect">
            <a:avLst/>
          </a:prstGeom>
          <a:solidFill>
            <a:srgbClr val="EF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968"/>
          </a:p>
        </p:txBody>
      </p:sp>
      <p:sp>
        <p:nvSpPr>
          <p:cNvPr id="15" name="ZoneTexte 14"/>
          <p:cNvSpPr txBox="1"/>
          <p:nvPr/>
        </p:nvSpPr>
        <p:spPr>
          <a:xfrm>
            <a:off x="3261133" y="257734"/>
            <a:ext cx="1341835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17" b="1" dirty="0">
                <a:latin typeface="Gill Sans MT" panose="020B0502020104020203" pitchFamily="34" charset="0"/>
              </a:rPr>
              <a:t>Les prochaines étapes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114722" y="3439218"/>
            <a:ext cx="12875627" cy="7654596"/>
          </a:xfrm>
          <a:prstGeom prst="rect">
            <a:avLst/>
          </a:prstGeom>
          <a:noFill/>
          <a:ln>
            <a:solidFill>
              <a:srgbClr val="EF7D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3958" spc="-132" dirty="0">
                <a:latin typeface="Century Gothic" pitchFamily="34" charset="0"/>
              </a:rPr>
              <a:t> 1</a:t>
            </a:r>
            <a:r>
              <a:rPr lang="fr-FR" sz="3958" spc="-132" baseline="30000" dirty="0">
                <a:latin typeface="Century Gothic" pitchFamily="34" charset="0"/>
              </a:rPr>
              <a:t>ère</a:t>
            </a:r>
            <a:r>
              <a:rPr lang="fr-FR" sz="3958" spc="-132" dirty="0">
                <a:latin typeface="Century Gothic" pitchFamily="34" charset="0"/>
              </a:rPr>
              <a:t> réunion avec les associations : 7 avril </a:t>
            </a:r>
          </a:p>
          <a:p>
            <a:pPr>
              <a:buFont typeface="Arial" pitchFamily="34" charset="0"/>
              <a:buChar char="•"/>
            </a:pPr>
            <a:endParaRPr lang="fr-FR" sz="1814" spc="-132" dirty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3958" spc="-132" dirty="0">
                <a:latin typeface="Century Gothic" pitchFamily="34" charset="0"/>
              </a:rPr>
              <a:t> Des objectifs :</a:t>
            </a:r>
          </a:p>
          <a:p>
            <a:pPr lvl="2">
              <a:lnSpc>
                <a:spcPts val="4617"/>
              </a:lnSpc>
              <a:buFont typeface="Arial" pitchFamily="34" charset="0"/>
              <a:buChar char="•"/>
            </a:pPr>
            <a:r>
              <a:rPr lang="fr-FR" sz="3298" spc="-132" dirty="0">
                <a:latin typeface="Century Gothic" pitchFamily="34" charset="0"/>
              </a:rPr>
              <a:t> promouvoir la pratique du sport sur le territoire</a:t>
            </a:r>
          </a:p>
          <a:p>
            <a:pPr lvl="2">
              <a:lnSpc>
                <a:spcPts val="4617"/>
              </a:lnSpc>
              <a:buFont typeface="Arial" pitchFamily="34" charset="0"/>
              <a:buChar char="•"/>
            </a:pPr>
            <a:r>
              <a:rPr lang="fr-FR" sz="3298" spc="-132" dirty="0">
                <a:latin typeface="Century Gothic" pitchFamily="34" charset="0"/>
              </a:rPr>
              <a:t> découvrir des disciplines olympiques et paralympiques</a:t>
            </a:r>
          </a:p>
          <a:p>
            <a:pPr lvl="2">
              <a:lnSpc>
                <a:spcPts val="4617"/>
              </a:lnSpc>
              <a:buFont typeface="Arial" pitchFamily="34" charset="0"/>
              <a:buChar char="•"/>
            </a:pPr>
            <a:r>
              <a:rPr lang="fr-FR" sz="3298" spc="-132" dirty="0">
                <a:latin typeface="Century Gothic" pitchFamily="34" charset="0"/>
              </a:rPr>
              <a:t> Changer le regard sur le handicap physique et mental</a:t>
            </a:r>
          </a:p>
          <a:p>
            <a:pPr lvl="2">
              <a:lnSpc>
                <a:spcPts val="4617"/>
              </a:lnSpc>
              <a:buFont typeface="Arial" pitchFamily="34" charset="0"/>
              <a:buChar char="•"/>
            </a:pPr>
            <a:r>
              <a:rPr lang="fr-FR" sz="3298" spc="-132" dirty="0">
                <a:latin typeface="Century Gothic" pitchFamily="34" charset="0"/>
              </a:rPr>
              <a:t> éveiller les jeunes à l’engagement bénévole et citoyen</a:t>
            </a:r>
          </a:p>
          <a:p>
            <a:pPr lvl="1">
              <a:buFont typeface="Arial" pitchFamily="34" charset="0"/>
              <a:buChar char="•"/>
            </a:pPr>
            <a:endParaRPr lang="fr-FR" sz="1979" spc="-132" dirty="0">
              <a:latin typeface="Century Gothic" pitchFamily="34" charset="0"/>
            </a:endParaRP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fr-FR" sz="3958" dirty="0">
                <a:latin typeface="Century Gothic" panose="020B0502020202020204" pitchFamily="34" charset="0"/>
              </a:rPr>
              <a:t>Organiser chaque année la SOP et la journée olympique jusqu’en 2024</a:t>
            </a:r>
          </a:p>
          <a:p>
            <a:pPr marL="471230" indent="-471230">
              <a:buFont typeface="Arial" panose="020B0604020202020204" pitchFamily="34" charset="0"/>
              <a:buChar char="•"/>
            </a:pPr>
            <a:endParaRPr lang="fr-FR" sz="2309" dirty="0">
              <a:latin typeface="Century Gothic" panose="020B0502020202020204" pitchFamily="34" charset="0"/>
            </a:endParaRP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fr-FR" sz="3958" dirty="0">
                <a:latin typeface="Century Gothic" panose="020B0502020202020204" pitchFamily="34" charset="0"/>
              </a:rPr>
              <a:t>Amplifier progressivement les évènements: toucher un maximum d’habitants et mobiliser autour du sport et des JO 2024</a:t>
            </a:r>
            <a:endParaRPr lang="fr-FR" sz="3958" spc="-132" dirty="0">
              <a:latin typeface="Century Gothic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114724" y="2268062"/>
            <a:ext cx="12875627" cy="701410"/>
          </a:xfrm>
          <a:prstGeom prst="rect">
            <a:avLst/>
          </a:prstGeom>
          <a:noFill/>
          <a:ln>
            <a:solidFill>
              <a:srgbClr val="EF7D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958" b="1" dirty="0">
                <a:latin typeface="Century Gothic" pitchFamily="34" charset="0"/>
              </a:rPr>
              <a:t>JUIN 2022 : la journée Olympique et Paralympique</a:t>
            </a:r>
          </a:p>
        </p:txBody>
      </p:sp>
      <p:pic>
        <p:nvPicPr>
          <p:cNvPr id="51" name="Image 50" descr="CIB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6110" y="1895513"/>
            <a:ext cx="854976" cy="106871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12483" y="5068227"/>
            <a:ext cx="3240379" cy="4476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309" b="1" dirty="0">
                <a:solidFill>
                  <a:schemeClr val="bg1"/>
                </a:solidFill>
                <a:latin typeface="Century Gothic" pitchFamily="34" charset="0"/>
              </a:rPr>
              <a:t>SPORT SANTÉ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512483" y="5622114"/>
            <a:ext cx="3240378" cy="4476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EF7D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309" b="1" dirty="0">
                <a:solidFill>
                  <a:schemeClr val="bg1"/>
                </a:solidFill>
                <a:latin typeface="Century Gothic" pitchFamily="34" charset="0"/>
              </a:rPr>
              <a:t>SPORT COMPÉTITION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12484" y="6205507"/>
            <a:ext cx="3240376" cy="4476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EF7D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309" b="1" dirty="0">
                <a:solidFill>
                  <a:schemeClr val="bg1"/>
                </a:solidFill>
                <a:latin typeface="Century Gothic" pitchFamily="34" charset="0"/>
              </a:rPr>
              <a:t>SPORT INCLUSION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12484" y="6774148"/>
            <a:ext cx="3240376" cy="4476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EF7D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309" b="1" dirty="0">
                <a:solidFill>
                  <a:schemeClr val="bg1"/>
                </a:solidFill>
                <a:latin typeface="Century Gothic" pitchFamily="34" charset="0"/>
              </a:rPr>
              <a:t>SPORT CIVILITÉ</a:t>
            </a:r>
          </a:p>
        </p:txBody>
      </p:sp>
    </p:spTree>
    <p:extLst>
      <p:ext uri="{BB962C8B-B14F-4D97-AF65-F5344CB8AC3E}">
        <p14:creationId xmlns:p14="http://schemas.microsoft.com/office/powerpoint/2010/main" val="1807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550" y="-136524"/>
            <a:ext cx="11924810" cy="1166506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794" y="4618787"/>
            <a:ext cx="7461249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fr-FR" kern="0" dirty="0">
                <a:latin typeface="Paris2024-Variable" panose="02010503030201020103" pitchFamily="2" charset="77"/>
              </a:rPr>
              <a:t>5</a:t>
            </a:r>
            <a:r>
              <a:rPr lang="fr-FR" kern="0" dirty="0" smtClean="0">
                <a:latin typeface="Paris2024-Variable" panose="02010503030201020103" pitchFamily="2" charset="77"/>
              </a:rPr>
              <a:t>. Moment d’échange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34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16275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Foire aux questions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2250" y="203309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5</a:t>
            </a:r>
            <a:r>
              <a:rPr lang="fr-FR" dirty="0" smtClean="0">
                <a:solidFill>
                  <a:srgbClr val="FF5757"/>
                </a:solidFill>
              </a:rPr>
              <a:t>. Moment d’échange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6" y="3216275"/>
            <a:ext cx="20122896" cy="13415264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90450" y="-317374"/>
            <a:ext cx="7966289" cy="43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550" y="-136524"/>
            <a:ext cx="11924810" cy="1166506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4080179"/>
            <a:ext cx="7461249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fr-FR" kern="0" dirty="0">
                <a:latin typeface="Paris2024-Variable" panose="02010503030201020103" pitchFamily="2" charset="77"/>
              </a:rPr>
              <a:t>2</a:t>
            </a:r>
            <a:r>
              <a:rPr lang="fr-FR" kern="0" dirty="0" smtClean="0">
                <a:latin typeface="Paris2024-Variable" panose="02010503030201020103" pitchFamily="2" charset="77"/>
              </a:rPr>
              <a:t>. Présentation du Label « Terre de Jeux 2024 »</a:t>
            </a:r>
            <a:endParaRPr lang="fr-FR" kern="0" dirty="0"/>
          </a:p>
        </p:txBody>
      </p:sp>
      <p:sp>
        <p:nvSpPr>
          <p:cNvPr id="5" name="Sous-titre 3"/>
          <p:cNvSpPr txBox="1">
            <a:spLocks/>
          </p:cNvSpPr>
          <p:nvPr/>
        </p:nvSpPr>
        <p:spPr>
          <a:xfrm>
            <a:off x="10433050" y="4911176"/>
            <a:ext cx="10536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Le Label « Terre de Jeux 2024 »</a:t>
            </a:r>
          </a:p>
          <a:p>
            <a:pPr algn="ctr"/>
            <a:endParaRPr lang="fr-FR" sz="3200" kern="0" dirty="0">
              <a:solidFill>
                <a:schemeClr val="bg1"/>
              </a:solidFill>
            </a:endParaRPr>
          </a:p>
          <a:p>
            <a:pPr algn="ctr"/>
            <a:r>
              <a:rPr lang="fr-FR" sz="3200" kern="0" dirty="0" smtClean="0">
                <a:solidFill>
                  <a:schemeClr val="bg1"/>
                </a:solidFill>
              </a:rPr>
              <a:t>La communauté des labellisés</a:t>
            </a:r>
          </a:p>
        </p:txBody>
      </p:sp>
    </p:spTree>
    <p:extLst>
      <p:ext uri="{BB962C8B-B14F-4D97-AF65-F5344CB8AC3E}">
        <p14:creationId xmlns:p14="http://schemas.microsoft.com/office/powerpoint/2010/main" val="2635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0734" y="3388421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Christian LEVARLET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7" name="Sous-titre 3"/>
          <p:cNvSpPr txBox="1">
            <a:spLocks/>
          </p:cNvSpPr>
          <p:nvPr/>
        </p:nvSpPr>
        <p:spPr>
          <a:xfrm>
            <a:off x="2813050" y="3684022"/>
            <a:ext cx="179019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Président du CROS AURA</a:t>
            </a:r>
            <a:endParaRPr lang="fr-FR" sz="4500" kern="0" dirty="0">
              <a:solidFill>
                <a:srgbClr val="FF5757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2250" y="2033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1</a:t>
            </a:r>
            <a:r>
              <a:rPr lang="fr-FR" dirty="0" smtClean="0">
                <a:solidFill>
                  <a:srgbClr val="FF5757"/>
                </a:solidFill>
              </a:rPr>
              <a:t>. Présentation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815" y="4591727"/>
            <a:ext cx="5221235" cy="649834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t="7608" r="19558" b="15104"/>
          <a:stretch/>
        </p:blipFill>
        <p:spPr>
          <a:xfrm rot="16200000">
            <a:off x="2813050" y="5167698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90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4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4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251609" y="2930929"/>
            <a:ext cx="10303659" cy="8667346"/>
            <a:chOff x="-234950" y="2911475"/>
            <a:chExt cx="10303659" cy="8667346"/>
          </a:xfrm>
        </p:grpSpPr>
        <p:sp>
          <p:nvSpPr>
            <p:cNvPr id="4" name="object 4"/>
            <p:cNvSpPr/>
            <p:nvPr/>
          </p:nvSpPr>
          <p:spPr>
            <a:xfrm>
              <a:off x="0" y="7722196"/>
              <a:ext cx="262890" cy="3586479"/>
            </a:xfrm>
            <a:custGeom>
              <a:avLst/>
              <a:gdLst/>
              <a:ahLst/>
              <a:cxnLst/>
              <a:rect l="l" t="t" r="r" b="b"/>
              <a:pathLst>
                <a:path w="262890" h="3586479">
                  <a:moveTo>
                    <a:pt x="262743" y="3586359"/>
                  </a:moveTo>
                  <a:lnTo>
                    <a:pt x="262743" y="265311"/>
                  </a:lnTo>
                  <a:lnTo>
                    <a:pt x="258502" y="217681"/>
                  </a:lnTo>
                  <a:lnTo>
                    <a:pt x="246278" y="172827"/>
                  </a:lnTo>
                  <a:lnTo>
                    <a:pt x="226818" y="131504"/>
                  </a:lnTo>
                  <a:lnTo>
                    <a:pt x="200871" y="94468"/>
                  </a:lnTo>
                  <a:lnTo>
                    <a:pt x="169184" y="62472"/>
                  </a:lnTo>
                  <a:lnTo>
                    <a:pt x="132506" y="36273"/>
                  </a:lnTo>
                  <a:lnTo>
                    <a:pt x="91583" y="16624"/>
                  </a:lnTo>
                  <a:lnTo>
                    <a:pt x="47164" y="4281"/>
                  </a:lnTo>
                  <a:lnTo>
                    <a:pt x="0" y="0"/>
                  </a:lnTo>
                </a:path>
              </a:pathLst>
            </a:custGeom>
            <a:ln w="564715">
              <a:solidFill>
                <a:srgbClr val="FF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4950" y="2911475"/>
              <a:ext cx="10303659" cy="866734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6816053" y="1836794"/>
            <a:ext cx="12276239" cy="3527889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12700" marR="5080">
              <a:lnSpc>
                <a:spcPts val="4530"/>
              </a:lnSpc>
              <a:spcBef>
                <a:spcPts val="1010"/>
              </a:spcBef>
            </a:pPr>
            <a:r>
              <a:rPr lang="fr-FR" sz="5400" spc="-85" dirty="0" smtClean="0">
                <a:latin typeface="Paris2024-Variable" panose="02010503030201020103" pitchFamily="2" charset="77"/>
              </a:rPr>
              <a:t>MERCI A VOUS TOUS</a:t>
            </a:r>
            <a:endParaRPr lang="fr-FR" sz="5400" spc="-85" dirty="0">
              <a:latin typeface="Paris2024-Variable" panose="02010503030201020103" pitchFamily="2" charset="77"/>
            </a:endParaRPr>
          </a:p>
          <a:p>
            <a:pPr marL="12700" marR="5080">
              <a:lnSpc>
                <a:spcPts val="4530"/>
              </a:lnSpc>
              <a:spcBef>
                <a:spcPts val="1010"/>
              </a:spcBef>
            </a:pPr>
            <a:r>
              <a:rPr lang="fr-FR" sz="5400" spc="-85" dirty="0" smtClean="0">
                <a:latin typeface="Paris2024-Variable" panose="02010503030201020103" pitchFamily="2" charset="77"/>
              </a:rPr>
              <a:t>POUR VOTRE</a:t>
            </a:r>
            <a:endParaRPr lang="fr-FR" sz="700" spc="-85" dirty="0">
              <a:latin typeface="Paris2024-Variable" panose="02010503030201020103" pitchFamily="2" charset="77"/>
            </a:endParaRPr>
          </a:p>
          <a:p>
            <a:pPr marL="12700" marR="5080">
              <a:lnSpc>
                <a:spcPts val="4530"/>
              </a:lnSpc>
              <a:spcBef>
                <a:spcPts val="1010"/>
              </a:spcBef>
            </a:pPr>
            <a:endParaRPr lang="fr-FR" sz="1100" spc="-85" dirty="0">
              <a:latin typeface="Paris2024-Variable" panose="02010503030201020103" pitchFamily="2" charset="77"/>
            </a:endParaRPr>
          </a:p>
          <a:p>
            <a:pPr marL="12700" marR="5080" lvl="0" indent="0" defTabSz="914400" eaLnBrk="1" fontAlgn="auto" latinLnBrk="0" hangingPunct="1">
              <a:lnSpc>
                <a:spcPts val="453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0" b="1" spc="-85" dirty="0" smtClean="0">
                <a:solidFill>
                  <a:prstClr val="white"/>
                </a:solidFill>
                <a:latin typeface="Paris2024-Variable" panose="02010503030201020103" pitchFamily="2" charset="77"/>
              </a:rPr>
              <a:t>PARTICIPATION !</a:t>
            </a:r>
            <a:endParaRPr lang="fr-FR" sz="8000" spc="-85" dirty="0">
              <a:latin typeface="Paris2024-Variable" panose="02010503030201020103" pitchFamily="2" charset="77"/>
            </a:endParaRPr>
          </a:p>
          <a:p>
            <a:pPr marL="12700" marR="5080">
              <a:lnSpc>
                <a:spcPts val="4530"/>
              </a:lnSpc>
              <a:spcBef>
                <a:spcPts val="1010"/>
              </a:spcBef>
            </a:pPr>
            <a:endParaRPr lang="fr-FR" sz="8000" spc="-200" dirty="0">
              <a:latin typeface="Paris2024-Variable" panose="02010503030201020103" pitchFamily="2" charset="77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465447" y="8396776"/>
            <a:ext cx="1098550" cy="628015"/>
          </a:xfrm>
          <a:custGeom>
            <a:avLst/>
            <a:gdLst/>
            <a:ahLst/>
            <a:cxnLst/>
            <a:rect l="l" t="t" r="r" b="b"/>
            <a:pathLst>
              <a:path w="1098550" h="628015">
                <a:moveTo>
                  <a:pt x="444449" y="485051"/>
                </a:moveTo>
                <a:lnTo>
                  <a:pt x="259854" y="485051"/>
                </a:lnTo>
                <a:lnTo>
                  <a:pt x="359943" y="353225"/>
                </a:lnTo>
                <a:lnTo>
                  <a:pt x="392264" y="307403"/>
                </a:lnTo>
                <a:lnTo>
                  <a:pt x="413207" y="268884"/>
                </a:lnTo>
                <a:lnTo>
                  <a:pt x="424522" y="233629"/>
                </a:lnTo>
                <a:lnTo>
                  <a:pt x="427901" y="197599"/>
                </a:lnTo>
                <a:lnTo>
                  <a:pt x="422465" y="153136"/>
                </a:lnTo>
                <a:lnTo>
                  <a:pt x="406869" y="112966"/>
                </a:lnTo>
                <a:lnTo>
                  <a:pt x="382219" y="78016"/>
                </a:lnTo>
                <a:lnTo>
                  <a:pt x="349605" y="49212"/>
                </a:lnTo>
                <a:lnTo>
                  <a:pt x="310108" y="27495"/>
                </a:lnTo>
                <a:lnTo>
                  <a:pt x="264833" y="13779"/>
                </a:lnTo>
                <a:lnTo>
                  <a:pt x="214871" y="9004"/>
                </a:lnTo>
                <a:lnTo>
                  <a:pt x="164909" y="13995"/>
                </a:lnTo>
                <a:lnTo>
                  <a:pt x="119634" y="28308"/>
                </a:lnTo>
                <a:lnTo>
                  <a:pt x="80137" y="50939"/>
                </a:lnTo>
                <a:lnTo>
                  <a:pt x="47510" y="80911"/>
                </a:lnTo>
                <a:lnTo>
                  <a:pt x="22860" y="117233"/>
                </a:lnTo>
                <a:lnTo>
                  <a:pt x="7277" y="158889"/>
                </a:lnTo>
                <a:lnTo>
                  <a:pt x="1828" y="204914"/>
                </a:lnTo>
                <a:lnTo>
                  <a:pt x="7366" y="252247"/>
                </a:lnTo>
                <a:lnTo>
                  <a:pt x="24104" y="295211"/>
                </a:lnTo>
                <a:lnTo>
                  <a:pt x="52197" y="333527"/>
                </a:lnTo>
                <a:lnTo>
                  <a:pt x="91833" y="366966"/>
                </a:lnTo>
                <a:lnTo>
                  <a:pt x="169875" y="261683"/>
                </a:lnTo>
                <a:lnTo>
                  <a:pt x="156756" y="248386"/>
                </a:lnTo>
                <a:lnTo>
                  <a:pt x="147599" y="234327"/>
                </a:lnTo>
                <a:lnTo>
                  <a:pt x="146164" y="174840"/>
                </a:lnTo>
                <a:lnTo>
                  <a:pt x="185432" y="138696"/>
                </a:lnTo>
                <a:lnTo>
                  <a:pt x="214871" y="133502"/>
                </a:lnTo>
                <a:lnTo>
                  <a:pt x="243776" y="138823"/>
                </a:lnTo>
                <a:lnTo>
                  <a:pt x="267093" y="153416"/>
                </a:lnTo>
                <a:lnTo>
                  <a:pt x="282663" y="175221"/>
                </a:lnTo>
                <a:lnTo>
                  <a:pt x="288328" y="202171"/>
                </a:lnTo>
                <a:lnTo>
                  <a:pt x="286499" y="219837"/>
                </a:lnTo>
                <a:lnTo>
                  <a:pt x="280644" y="237070"/>
                </a:lnTo>
                <a:lnTo>
                  <a:pt x="270129" y="255854"/>
                </a:lnTo>
                <a:lnTo>
                  <a:pt x="254355" y="278155"/>
                </a:lnTo>
                <a:lnTo>
                  <a:pt x="0" y="614133"/>
                </a:lnTo>
                <a:lnTo>
                  <a:pt x="444449" y="614133"/>
                </a:lnTo>
                <a:lnTo>
                  <a:pt x="444449" y="485051"/>
                </a:lnTo>
                <a:close/>
              </a:path>
              <a:path w="1098550" h="628015">
                <a:moveTo>
                  <a:pt x="838758" y="549579"/>
                </a:moveTo>
                <a:lnTo>
                  <a:pt x="828255" y="549656"/>
                </a:lnTo>
                <a:lnTo>
                  <a:pt x="822667" y="547878"/>
                </a:lnTo>
                <a:lnTo>
                  <a:pt x="815543" y="545236"/>
                </a:lnTo>
                <a:lnTo>
                  <a:pt x="808177" y="543509"/>
                </a:lnTo>
                <a:lnTo>
                  <a:pt x="799376" y="543547"/>
                </a:lnTo>
                <a:lnTo>
                  <a:pt x="789914" y="546023"/>
                </a:lnTo>
                <a:lnTo>
                  <a:pt x="780529" y="551637"/>
                </a:lnTo>
                <a:lnTo>
                  <a:pt x="771131" y="546023"/>
                </a:lnTo>
                <a:lnTo>
                  <a:pt x="761669" y="543547"/>
                </a:lnTo>
                <a:lnTo>
                  <a:pt x="752868" y="543509"/>
                </a:lnTo>
                <a:lnTo>
                  <a:pt x="745515" y="545236"/>
                </a:lnTo>
                <a:lnTo>
                  <a:pt x="738378" y="547878"/>
                </a:lnTo>
                <a:lnTo>
                  <a:pt x="732777" y="549656"/>
                </a:lnTo>
                <a:lnTo>
                  <a:pt x="722274" y="549579"/>
                </a:lnTo>
                <a:lnTo>
                  <a:pt x="732155" y="564451"/>
                </a:lnTo>
                <a:lnTo>
                  <a:pt x="745680" y="576033"/>
                </a:lnTo>
                <a:lnTo>
                  <a:pt x="762063" y="583552"/>
                </a:lnTo>
                <a:lnTo>
                  <a:pt x="780529" y="586232"/>
                </a:lnTo>
                <a:lnTo>
                  <a:pt x="798995" y="583552"/>
                </a:lnTo>
                <a:lnTo>
                  <a:pt x="815365" y="576033"/>
                </a:lnTo>
                <a:lnTo>
                  <a:pt x="828890" y="564451"/>
                </a:lnTo>
                <a:lnTo>
                  <a:pt x="838758" y="549579"/>
                </a:lnTo>
                <a:close/>
              </a:path>
              <a:path w="1098550" h="628015">
                <a:moveTo>
                  <a:pt x="1027303" y="604050"/>
                </a:moveTo>
                <a:lnTo>
                  <a:pt x="1012405" y="604050"/>
                </a:lnTo>
                <a:lnTo>
                  <a:pt x="1012405" y="606755"/>
                </a:lnTo>
                <a:lnTo>
                  <a:pt x="1018413" y="606755"/>
                </a:lnTo>
                <a:lnTo>
                  <a:pt x="1018413" y="627557"/>
                </a:lnTo>
                <a:lnTo>
                  <a:pt x="1021308" y="627557"/>
                </a:lnTo>
                <a:lnTo>
                  <a:pt x="1021308" y="606755"/>
                </a:lnTo>
                <a:lnTo>
                  <a:pt x="1027303" y="606755"/>
                </a:lnTo>
                <a:lnTo>
                  <a:pt x="1027303" y="604050"/>
                </a:lnTo>
                <a:close/>
              </a:path>
              <a:path w="1098550" h="628015">
                <a:moveTo>
                  <a:pt x="1055458" y="604050"/>
                </a:moveTo>
                <a:lnTo>
                  <a:pt x="1049413" y="604050"/>
                </a:lnTo>
                <a:lnTo>
                  <a:pt x="1045832" y="605993"/>
                </a:lnTo>
                <a:lnTo>
                  <a:pt x="1044092" y="609219"/>
                </a:lnTo>
                <a:lnTo>
                  <a:pt x="1042873" y="606933"/>
                </a:lnTo>
                <a:lnTo>
                  <a:pt x="1042365" y="605993"/>
                </a:lnTo>
                <a:lnTo>
                  <a:pt x="1038783" y="604050"/>
                </a:lnTo>
                <a:lnTo>
                  <a:pt x="1032738" y="604050"/>
                </a:lnTo>
                <a:lnTo>
                  <a:pt x="1032738" y="627557"/>
                </a:lnTo>
                <a:lnTo>
                  <a:pt x="1035634" y="627557"/>
                </a:lnTo>
                <a:lnTo>
                  <a:pt x="1035634" y="606933"/>
                </a:lnTo>
                <a:lnTo>
                  <a:pt x="1039939" y="606933"/>
                </a:lnTo>
                <a:lnTo>
                  <a:pt x="1042644" y="609904"/>
                </a:lnTo>
                <a:lnTo>
                  <a:pt x="1042644" y="620318"/>
                </a:lnTo>
                <a:lnTo>
                  <a:pt x="1045540" y="620318"/>
                </a:lnTo>
                <a:lnTo>
                  <a:pt x="1045540" y="609904"/>
                </a:lnTo>
                <a:lnTo>
                  <a:pt x="1046162" y="609219"/>
                </a:lnTo>
                <a:lnTo>
                  <a:pt x="1048245" y="606933"/>
                </a:lnTo>
                <a:lnTo>
                  <a:pt x="1052563" y="606933"/>
                </a:lnTo>
                <a:lnTo>
                  <a:pt x="1052563" y="627557"/>
                </a:lnTo>
                <a:lnTo>
                  <a:pt x="1055458" y="627557"/>
                </a:lnTo>
                <a:lnTo>
                  <a:pt x="1055458" y="606933"/>
                </a:lnTo>
                <a:lnTo>
                  <a:pt x="1055458" y="604050"/>
                </a:lnTo>
                <a:close/>
              </a:path>
              <a:path w="1098550" h="628015">
                <a:moveTo>
                  <a:pt x="1098473" y="317969"/>
                </a:moveTo>
                <a:lnTo>
                  <a:pt x="1095032" y="270979"/>
                </a:lnTo>
                <a:lnTo>
                  <a:pt x="1085011" y="226136"/>
                </a:lnTo>
                <a:lnTo>
                  <a:pt x="1068933" y="183921"/>
                </a:lnTo>
                <a:lnTo>
                  <a:pt x="1047254" y="144830"/>
                </a:lnTo>
                <a:lnTo>
                  <a:pt x="1020495" y="109359"/>
                </a:lnTo>
                <a:lnTo>
                  <a:pt x="989126" y="77990"/>
                </a:lnTo>
                <a:lnTo>
                  <a:pt x="953655" y="51219"/>
                </a:lnTo>
                <a:lnTo>
                  <a:pt x="914577" y="29552"/>
                </a:lnTo>
                <a:lnTo>
                  <a:pt x="872363" y="13462"/>
                </a:lnTo>
                <a:lnTo>
                  <a:pt x="827519" y="3441"/>
                </a:lnTo>
                <a:lnTo>
                  <a:pt x="780529" y="0"/>
                </a:lnTo>
                <a:lnTo>
                  <a:pt x="733539" y="3441"/>
                </a:lnTo>
                <a:lnTo>
                  <a:pt x="688695" y="13462"/>
                </a:lnTo>
                <a:lnTo>
                  <a:pt x="646480" y="29552"/>
                </a:lnTo>
                <a:lnTo>
                  <a:pt x="607390" y="51219"/>
                </a:lnTo>
                <a:lnTo>
                  <a:pt x="571919" y="77990"/>
                </a:lnTo>
                <a:lnTo>
                  <a:pt x="540550" y="109359"/>
                </a:lnTo>
                <a:lnTo>
                  <a:pt x="513791" y="144830"/>
                </a:lnTo>
                <a:lnTo>
                  <a:pt x="492112" y="183921"/>
                </a:lnTo>
                <a:lnTo>
                  <a:pt x="476021" y="226136"/>
                </a:lnTo>
                <a:lnTo>
                  <a:pt x="466001" y="270979"/>
                </a:lnTo>
                <a:lnTo>
                  <a:pt x="462559" y="317969"/>
                </a:lnTo>
                <a:lnTo>
                  <a:pt x="466344" y="367144"/>
                </a:lnTo>
                <a:lnTo>
                  <a:pt x="477304" y="413943"/>
                </a:lnTo>
                <a:lnTo>
                  <a:pt x="494880" y="457809"/>
                </a:lnTo>
                <a:lnTo>
                  <a:pt x="518515" y="498157"/>
                </a:lnTo>
                <a:lnTo>
                  <a:pt x="547636" y="534441"/>
                </a:lnTo>
                <a:lnTo>
                  <a:pt x="581685" y="566089"/>
                </a:lnTo>
                <a:lnTo>
                  <a:pt x="620077" y="592531"/>
                </a:lnTo>
                <a:lnTo>
                  <a:pt x="662266" y="613206"/>
                </a:lnTo>
                <a:lnTo>
                  <a:pt x="707669" y="627532"/>
                </a:lnTo>
                <a:lnTo>
                  <a:pt x="668972" y="601713"/>
                </a:lnTo>
                <a:lnTo>
                  <a:pt x="636854" y="569823"/>
                </a:lnTo>
                <a:lnTo>
                  <a:pt x="611720" y="533006"/>
                </a:lnTo>
                <a:lnTo>
                  <a:pt x="593953" y="492467"/>
                </a:lnTo>
                <a:lnTo>
                  <a:pt x="583933" y="449338"/>
                </a:lnTo>
                <a:lnTo>
                  <a:pt x="582066" y="404799"/>
                </a:lnTo>
                <a:lnTo>
                  <a:pt x="588746" y="360006"/>
                </a:lnTo>
                <a:lnTo>
                  <a:pt x="604329" y="316141"/>
                </a:lnTo>
                <a:lnTo>
                  <a:pt x="614667" y="348970"/>
                </a:lnTo>
                <a:lnTo>
                  <a:pt x="632231" y="378574"/>
                </a:lnTo>
                <a:lnTo>
                  <a:pt x="656437" y="403631"/>
                </a:lnTo>
                <a:lnTo>
                  <a:pt x="686714" y="422744"/>
                </a:lnTo>
                <a:lnTo>
                  <a:pt x="671195" y="377126"/>
                </a:lnTo>
                <a:lnTo>
                  <a:pt x="662876" y="330542"/>
                </a:lnTo>
                <a:lnTo>
                  <a:pt x="661581" y="283743"/>
                </a:lnTo>
                <a:lnTo>
                  <a:pt x="667118" y="237540"/>
                </a:lnTo>
                <a:lnTo>
                  <a:pt x="679272" y="192684"/>
                </a:lnTo>
                <a:lnTo>
                  <a:pt x="697865" y="149961"/>
                </a:lnTo>
                <a:lnTo>
                  <a:pt x="722706" y="110147"/>
                </a:lnTo>
                <a:lnTo>
                  <a:pt x="753579" y="74028"/>
                </a:lnTo>
                <a:lnTo>
                  <a:pt x="790321" y="42367"/>
                </a:lnTo>
                <a:lnTo>
                  <a:pt x="783259" y="89458"/>
                </a:lnTo>
                <a:lnTo>
                  <a:pt x="789546" y="134391"/>
                </a:lnTo>
                <a:lnTo>
                  <a:pt x="808316" y="176631"/>
                </a:lnTo>
                <a:lnTo>
                  <a:pt x="838695" y="215633"/>
                </a:lnTo>
                <a:lnTo>
                  <a:pt x="879817" y="250863"/>
                </a:lnTo>
                <a:lnTo>
                  <a:pt x="912393" y="281609"/>
                </a:lnTo>
                <a:lnTo>
                  <a:pt x="934707" y="318236"/>
                </a:lnTo>
                <a:lnTo>
                  <a:pt x="946785" y="358533"/>
                </a:lnTo>
                <a:lnTo>
                  <a:pt x="948690" y="400329"/>
                </a:lnTo>
                <a:lnTo>
                  <a:pt x="940473" y="441426"/>
                </a:lnTo>
                <a:lnTo>
                  <a:pt x="922185" y="479640"/>
                </a:lnTo>
                <a:lnTo>
                  <a:pt x="893876" y="512800"/>
                </a:lnTo>
                <a:lnTo>
                  <a:pt x="916546" y="505587"/>
                </a:lnTo>
                <a:lnTo>
                  <a:pt x="937933" y="494753"/>
                </a:lnTo>
                <a:lnTo>
                  <a:pt x="957554" y="480402"/>
                </a:lnTo>
                <a:lnTo>
                  <a:pt x="974915" y="462584"/>
                </a:lnTo>
                <a:lnTo>
                  <a:pt x="959561" y="512203"/>
                </a:lnTo>
                <a:lnTo>
                  <a:pt x="933767" y="557479"/>
                </a:lnTo>
                <a:lnTo>
                  <a:pt x="898156" y="596557"/>
                </a:lnTo>
                <a:lnTo>
                  <a:pt x="853376" y="627532"/>
                </a:lnTo>
                <a:lnTo>
                  <a:pt x="898779" y="613206"/>
                </a:lnTo>
                <a:lnTo>
                  <a:pt x="940968" y="592531"/>
                </a:lnTo>
                <a:lnTo>
                  <a:pt x="979360" y="566089"/>
                </a:lnTo>
                <a:lnTo>
                  <a:pt x="1013409" y="534441"/>
                </a:lnTo>
                <a:lnTo>
                  <a:pt x="1042517" y="498157"/>
                </a:lnTo>
                <a:lnTo>
                  <a:pt x="1066152" y="457809"/>
                </a:lnTo>
                <a:lnTo>
                  <a:pt x="1083729" y="413943"/>
                </a:lnTo>
                <a:lnTo>
                  <a:pt x="1094701" y="367144"/>
                </a:lnTo>
                <a:lnTo>
                  <a:pt x="1098473" y="3179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94489" y="10075170"/>
            <a:ext cx="881380" cy="605155"/>
          </a:xfrm>
          <a:custGeom>
            <a:avLst/>
            <a:gdLst/>
            <a:ahLst/>
            <a:cxnLst/>
            <a:rect l="l" t="t" r="r" b="b"/>
            <a:pathLst>
              <a:path w="881380" h="605154">
                <a:moveTo>
                  <a:pt x="444436" y="476059"/>
                </a:moveTo>
                <a:lnTo>
                  <a:pt x="259867" y="476059"/>
                </a:lnTo>
                <a:lnTo>
                  <a:pt x="359943" y="344220"/>
                </a:lnTo>
                <a:lnTo>
                  <a:pt x="392264" y="298411"/>
                </a:lnTo>
                <a:lnTo>
                  <a:pt x="413207" y="259880"/>
                </a:lnTo>
                <a:lnTo>
                  <a:pt x="424510" y="224624"/>
                </a:lnTo>
                <a:lnTo>
                  <a:pt x="427901" y="188595"/>
                </a:lnTo>
                <a:lnTo>
                  <a:pt x="422452" y="144132"/>
                </a:lnTo>
                <a:lnTo>
                  <a:pt x="406869" y="103962"/>
                </a:lnTo>
                <a:lnTo>
                  <a:pt x="382219" y="69011"/>
                </a:lnTo>
                <a:lnTo>
                  <a:pt x="349592" y="40208"/>
                </a:lnTo>
                <a:lnTo>
                  <a:pt x="310108" y="18491"/>
                </a:lnTo>
                <a:lnTo>
                  <a:pt x="264833" y="4787"/>
                </a:lnTo>
                <a:lnTo>
                  <a:pt x="214871" y="0"/>
                </a:lnTo>
                <a:lnTo>
                  <a:pt x="164896" y="4991"/>
                </a:lnTo>
                <a:lnTo>
                  <a:pt x="119621" y="19304"/>
                </a:lnTo>
                <a:lnTo>
                  <a:pt x="80124" y="41948"/>
                </a:lnTo>
                <a:lnTo>
                  <a:pt x="47510" y="71920"/>
                </a:lnTo>
                <a:lnTo>
                  <a:pt x="22860" y="108229"/>
                </a:lnTo>
                <a:lnTo>
                  <a:pt x="7264" y="149898"/>
                </a:lnTo>
                <a:lnTo>
                  <a:pt x="1828" y="195910"/>
                </a:lnTo>
                <a:lnTo>
                  <a:pt x="7366" y="243243"/>
                </a:lnTo>
                <a:lnTo>
                  <a:pt x="24104" y="286207"/>
                </a:lnTo>
                <a:lnTo>
                  <a:pt x="52197" y="324523"/>
                </a:lnTo>
                <a:lnTo>
                  <a:pt x="91821" y="357949"/>
                </a:lnTo>
                <a:lnTo>
                  <a:pt x="169875" y="252679"/>
                </a:lnTo>
                <a:lnTo>
                  <a:pt x="156756" y="239395"/>
                </a:lnTo>
                <a:lnTo>
                  <a:pt x="147599" y="225323"/>
                </a:lnTo>
                <a:lnTo>
                  <a:pt x="146164" y="165836"/>
                </a:lnTo>
                <a:lnTo>
                  <a:pt x="185420" y="129692"/>
                </a:lnTo>
                <a:lnTo>
                  <a:pt x="214871" y="124510"/>
                </a:lnTo>
                <a:lnTo>
                  <a:pt x="243776" y="129819"/>
                </a:lnTo>
                <a:lnTo>
                  <a:pt x="267093" y="144411"/>
                </a:lnTo>
                <a:lnTo>
                  <a:pt x="282651" y="166217"/>
                </a:lnTo>
                <a:lnTo>
                  <a:pt x="288315" y="193167"/>
                </a:lnTo>
                <a:lnTo>
                  <a:pt x="286499" y="210832"/>
                </a:lnTo>
                <a:lnTo>
                  <a:pt x="280631" y="228066"/>
                </a:lnTo>
                <a:lnTo>
                  <a:pt x="270116" y="246849"/>
                </a:lnTo>
                <a:lnTo>
                  <a:pt x="254342" y="269163"/>
                </a:lnTo>
                <a:lnTo>
                  <a:pt x="0" y="605142"/>
                </a:lnTo>
                <a:lnTo>
                  <a:pt x="444436" y="605142"/>
                </a:lnTo>
                <a:lnTo>
                  <a:pt x="444436" y="476059"/>
                </a:lnTo>
                <a:close/>
              </a:path>
              <a:path w="881380" h="605154">
                <a:moveTo>
                  <a:pt x="881341" y="162306"/>
                </a:moveTo>
                <a:lnTo>
                  <a:pt x="743470" y="162306"/>
                </a:lnTo>
                <a:lnTo>
                  <a:pt x="743470" y="336143"/>
                </a:lnTo>
                <a:lnTo>
                  <a:pt x="706120" y="316547"/>
                </a:lnTo>
                <a:lnTo>
                  <a:pt x="670115" y="300431"/>
                </a:lnTo>
                <a:lnTo>
                  <a:pt x="639470" y="280936"/>
                </a:lnTo>
                <a:lnTo>
                  <a:pt x="618147" y="251206"/>
                </a:lnTo>
                <a:lnTo>
                  <a:pt x="610158" y="204381"/>
                </a:lnTo>
                <a:lnTo>
                  <a:pt x="610158" y="10426"/>
                </a:lnTo>
                <a:lnTo>
                  <a:pt x="466813" y="10426"/>
                </a:lnTo>
                <a:lnTo>
                  <a:pt x="466813" y="211709"/>
                </a:lnTo>
                <a:lnTo>
                  <a:pt x="470839" y="264541"/>
                </a:lnTo>
                <a:lnTo>
                  <a:pt x="482142" y="307809"/>
                </a:lnTo>
                <a:lnTo>
                  <a:pt x="499478" y="342798"/>
                </a:lnTo>
                <a:lnTo>
                  <a:pt x="547471" y="393103"/>
                </a:lnTo>
                <a:lnTo>
                  <a:pt x="605142" y="425691"/>
                </a:lnTo>
                <a:lnTo>
                  <a:pt x="662813" y="450837"/>
                </a:lnTo>
                <a:lnTo>
                  <a:pt x="688619" y="463816"/>
                </a:lnTo>
                <a:lnTo>
                  <a:pt x="710793" y="478777"/>
                </a:lnTo>
                <a:lnTo>
                  <a:pt x="728141" y="497014"/>
                </a:lnTo>
                <a:lnTo>
                  <a:pt x="739432" y="519798"/>
                </a:lnTo>
                <a:lnTo>
                  <a:pt x="743470" y="548411"/>
                </a:lnTo>
                <a:lnTo>
                  <a:pt x="743470" y="605142"/>
                </a:lnTo>
                <a:lnTo>
                  <a:pt x="881341" y="605142"/>
                </a:lnTo>
                <a:lnTo>
                  <a:pt x="881341" y="162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65422" y="9090970"/>
            <a:ext cx="1626870" cy="426720"/>
          </a:xfrm>
          <a:custGeom>
            <a:avLst/>
            <a:gdLst/>
            <a:ahLst/>
            <a:cxnLst/>
            <a:rect l="l" t="t" r="r" b="b"/>
            <a:pathLst>
              <a:path w="1626869" h="426720">
                <a:moveTo>
                  <a:pt x="290410" y="13525"/>
                </a:moveTo>
                <a:lnTo>
                  <a:pt x="258457" y="7874"/>
                </a:lnTo>
                <a:lnTo>
                  <a:pt x="222364" y="3619"/>
                </a:lnTo>
                <a:lnTo>
                  <a:pt x="183997" y="939"/>
                </a:lnTo>
                <a:lnTo>
                  <a:pt x="145211" y="0"/>
                </a:lnTo>
                <a:lnTo>
                  <a:pt x="106248" y="939"/>
                </a:lnTo>
                <a:lnTo>
                  <a:pt x="67576" y="3619"/>
                </a:lnTo>
                <a:lnTo>
                  <a:pt x="31419" y="7874"/>
                </a:lnTo>
                <a:lnTo>
                  <a:pt x="0" y="13525"/>
                </a:lnTo>
                <a:lnTo>
                  <a:pt x="0" y="128816"/>
                </a:lnTo>
                <a:lnTo>
                  <a:pt x="20447" y="125196"/>
                </a:lnTo>
                <a:lnTo>
                  <a:pt x="40640" y="122135"/>
                </a:lnTo>
                <a:lnTo>
                  <a:pt x="60833" y="119672"/>
                </a:lnTo>
                <a:lnTo>
                  <a:pt x="81254" y="117868"/>
                </a:lnTo>
                <a:lnTo>
                  <a:pt x="81254" y="426377"/>
                </a:lnTo>
                <a:lnTo>
                  <a:pt x="209181" y="426377"/>
                </a:lnTo>
                <a:lnTo>
                  <a:pt x="209181" y="117221"/>
                </a:lnTo>
                <a:lnTo>
                  <a:pt x="227812" y="119024"/>
                </a:lnTo>
                <a:lnTo>
                  <a:pt x="246926" y="121564"/>
                </a:lnTo>
                <a:lnTo>
                  <a:pt x="267462" y="124828"/>
                </a:lnTo>
                <a:lnTo>
                  <a:pt x="290410" y="128816"/>
                </a:lnTo>
                <a:lnTo>
                  <a:pt x="290410" y="13525"/>
                </a:lnTo>
                <a:close/>
              </a:path>
              <a:path w="1626869" h="426720">
                <a:moveTo>
                  <a:pt x="570191" y="7721"/>
                </a:moveTo>
                <a:lnTo>
                  <a:pt x="313067" y="7721"/>
                </a:lnTo>
                <a:lnTo>
                  <a:pt x="313067" y="426389"/>
                </a:lnTo>
                <a:lnTo>
                  <a:pt x="570191" y="426389"/>
                </a:lnTo>
                <a:lnTo>
                  <a:pt x="570191" y="314960"/>
                </a:lnTo>
                <a:lnTo>
                  <a:pt x="442252" y="314960"/>
                </a:lnTo>
                <a:lnTo>
                  <a:pt x="457022" y="296430"/>
                </a:lnTo>
                <a:lnTo>
                  <a:pt x="477850" y="282676"/>
                </a:lnTo>
                <a:lnTo>
                  <a:pt x="504063" y="274104"/>
                </a:lnTo>
                <a:lnTo>
                  <a:pt x="535000" y="271157"/>
                </a:lnTo>
                <a:lnTo>
                  <a:pt x="554189" y="271157"/>
                </a:lnTo>
                <a:lnTo>
                  <a:pt x="554189" y="161671"/>
                </a:lnTo>
                <a:lnTo>
                  <a:pt x="541401" y="161671"/>
                </a:lnTo>
                <a:lnTo>
                  <a:pt x="510616" y="163931"/>
                </a:lnTo>
                <a:lnTo>
                  <a:pt x="482638" y="170599"/>
                </a:lnTo>
                <a:lnTo>
                  <a:pt x="457669" y="181495"/>
                </a:lnTo>
                <a:lnTo>
                  <a:pt x="435876" y="196443"/>
                </a:lnTo>
                <a:lnTo>
                  <a:pt x="435876" y="119164"/>
                </a:lnTo>
                <a:lnTo>
                  <a:pt x="570191" y="119164"/>
                </a:lnTo>
                <a:lnTo>
                  <a:pt x="570191" y="7721"/>
                </a:lnTo>
                <a:close/>
              </a:path>
              <a:path w="1626869" h="426720">
                <a:moveTo>
                  <a:pt x="961288" y="398043"/>
                </a:moveTo>
                <a:lnTo>
                  <a:pt x="955776" y="353352"/>
                </a:lnTo>
                <a:lnTo>
                  <a:pt x="939711" y="315353"/>
                </a:lnTo>
                <a:lnTo>
                  <a:pt x="913815" y="284734"/>
                </a:lnTo>
                <a:lnTo>
                  <a:pt x="878801" y="262140"/>
                </a:lnTo>
                <a:lnTo>
                  <a:pt x="903630" y="241744"/>
                </a:lnTo>
                <a:lnTo>
                  <a:pt x="904836" y="240245"/>
                </a:lnTo>
                <a:lnTo>
                  <a:pt x="923963" y="216331"/>
                </a:lnTo>
                <a:lnTo>
                  <a:pt x="937704" y="184518"/>
                </a:lnTo>
                <a:lnTo>
                  <a:pt x="942746" y="144907"/>
                </a:lnTo>
                <a:lnTo>
                  <a:pt x="940041" y="126885"/>
                </a:lnTo>
                <a:lnTo>
                  <a:pt x="936929" y="106121"/>
                </a:lnTo>
                <a:lnTo>
                  <a:pt x="920076" y="72707"/>
                </a:lnTo>
                <a:lnTo>
                  <a:pt x="893102" y="45402"/>
                </a:lnTo>
                <a:lnTo>
                  <a:pt x="856894" y="24968"/>
                </a:lnTo>
                <a:lnTo>
                  <a:pt x="812380" y="12166"/>
                </a:lnTo>
                <a:lnTo>
                  <a:pt x="812266" y="164884"/>
                </a:lnTo>
                <a:lnTo>
                  <a:pt x="805675" y="189064"/>
                </a:lnTo>
                <a:lnTo>
                  <a:pt x="788758" y="206184"/>
                </a:lnTo>
                <a:lnTo>
                  <a:pt x="765860" y="221488"/>
                </a:lnTo>
                <a:lnTo>
                  <a:pt x="741273" y="240245"/>
                </a:lnTo>
                <a:lnTo>
                  <a:pt x="741273" y="126885"/>
                </a:lnTo>
                <a:lnTo>
                  <a:pt x="763651" y="126885"/>
                </a:lnTo>
                <a:lnTo>
                  <a:pt x="784479" y="129552"/>
                </a:lnTo>
                <a:lnTo>
                  <a:pt x="799719" y="137185"/>
                </a:lnTo>
                <a:lnTo>
                  <a:pt x="809078" y="149161"/>
                </a:lnTo>
                <a:lnTo>
                  <a:pt x="812266" y="164884"/>
                </a:lnTo>
                <a:lnTo>
                  <a:pt x="812266" y="12166"/>
                </a:lnTo>
                <a:lnTo>
                  <a:pt x="760463" y="7721"/>
                </a:lnTo>
                <a:lnTo>
                  <a:pt x="613346" y="7721"/>
                </a:lnTo>
                <a:lnTo>
                  <a:pt x="613346" y="426377"/>
                </a:lnTo>
                <a:lnTo>
                  <a:pt x="741273" y="426377"/>
                </a:lnTo>
                <a:lnTo>
                  <a:pt x="741273" y="388378"/>
                </a:lnTo>
                <a:lnTo>
                  <a:pt x="744283" y="369747"/>
                </a:lnTo>
                <a:lnTo>
                  <a:pt x="752868" y="355777"/>
                </a:lnTo>
                <a:lnTo>
                  <a:pt x="766368" y="346989"/>
                </a:lnTo>
                <a:lnTo>
                  <a:pt x="784110" y="343941"/>
                </a:lnTo>
                <a:lnTo>
                  <a:pt x="801890" y="346989"/>
                </a:lnTo>
                <a:lnTo>
                  <a:pt x="815390" y="355777"/>
                </a:lnTo>
                <a:lnTo>
                  <a:pt x="823976" y="369747"/>
                </a:lnTo>
                <a:lnTo>
                  <a:pt x="826985" y="388378"/>
                </a:lnTo>
                <a:lnTo>
                  <a:pt x="826985" y="426377"/>
                </a:lnTo>
                <a:lnTo>
                  <a:pt x="961288" y="426377"/>
                </a:lnTo>
                <a:lnTo>
                  <a:pt x="961288" y="398043"/>
                </a:lnTo>
                <a:close/>
              </a:path>
              <a:path w="1626869" h="426720">
                <a:moveTo>
                  <a:pt x="1339392" y="398043"/>
                </a:moveTo>
                <a:lnTo>
                  <a:pt x="1333881" y="353352"/>
                </a:lnTo>
                <a:lnTo>
                  <a:pt x="1317815" y="315353"/>
                </a:lnTo>
                <a:lnTo>
                  <a:pt x="1291920" y="284734"/>
                </a:lnTo>
                <a:lnTo>
                  <a:pt x="1256906" y="262140"/>
                </a:lnTo>
                <a:lnTo>
                  <a:pt x="1281747" y="241744"/>
                </a:lnTo>
                <a:lnTo>
                  <a:pt x="1282941" y="240245"/>
                </a:lnTo>
                <a:lnTo>
                  <a:pt x="1302067" y="216331"/>
                </a:lnTo>
                <a:lnTo>
                  <a:pt x="1315808" y="184518"/>
                </a:lnTo>
                <a:lnTo>
                  <a:pt x="1320850" y="144907"/>
                </a:lnTo>
                <a:lnTo>
                  <a:pt x="1318145" y="126885"/>
                </a:lnTo>
                <a:lnTo>
                  <a:pt x="1315034" y="106121"/>
                </a:lnTo>
                <a:lnTo>
                  <a:pt x="1298181" y="72707"/>
                </a:lnTo>
                <a:lnTo>
                  <a:pt x="1271206" y="45402"/>
                </a:lnTo>
                <a:lnTo>
                  <a:pt x="1234998" y="24968"/>
                </a:lnTo>
                <a:lnTo>
                  <a:pt x="1190485" y="12166"/>
                </a:lnTo>
                <a:lnTo>
                  <a:pt x="1190383" y="164884"/>
                </a:lnTo>
                <a:lnTo>
                  <a:pt x="1183792" y="189064"/>
                </a:lnTo>
                <a:lnTo>
                  <a:pt x="1166876" y="206184"/>
                </a:lnTo>
                <a:lnTo>
                  <a:pt x="1143965" y="221488"/>
                </a:lnTo>
                <a:lnTo>
                  <a:pt x="1119378" y="240245"/>
                </a:lnTo>
                <a:lnTo>
                  <a:pt x="1119378" y="126885"/>
                </a:lnTo>
                <a:lnTo>
                  <a:pt x="1141768" y="126885"/>
                </a:lnTo>
                <a:lnTo>
                  <a:pt x="1162583" y="129552"/>
                </a:lnTo>
                <a:lnTo>
                  <a:pt x="1177823" y="137185"/>
                </a:lnTo>
                <a:lnTo>
                  <a:pt x="1187196" y="149161"/>
                </a:lnTo>
                <a:lnTo>
                  <a:pt x="1190383" y="164884"/>
                </a:lnTo>
                <a:lnTo>
                  <a:pt x="1190383" y="12166"/>
                </a:lnTo>
                <a:lnTo>
                  <a:pt x="1138567" y="7721"/>
                </a:lnTo>
                <a:lnTo>
                  <a:pt x="991463" y="7721"/>
                </a:lnTo>
                <a:lnTo>
                  <a:pt x="991463" y="426377"/>
                </a:lnTo>
                <a:lnTo>
                  <a:pt x="1119378" y="426377"/>
                </a:lnTo>
                <a:lnTo>
                  <a:pt x="1119378" y="388378"/>
                </a:lnTo>
                <a:lnTo>
                  <a:pt x="1122387" y="369747"/>
                </a:lnTo>
                <a:lnTo>
                  <a:pt x="1130973" y="355777"/>
                </a:lnTo>
                <a:lnTo>
                  <a:pt x="1144473" y="346989"/>
                </a:lnTo>
                <a:lnTo>
                  <a:pt x="1162227" y="343941"/>
                </a:lnTo>
                <a:lnTo>
                  <a:pt x="1179995" y="346989"/>
                </a:lnTo>
                <a:lnTo>
                  <a:pt x="1193495" y="355777"/>
                </a:lnTo>
                <a:lnTo>
                  <a:pt x="1202093" y="369747"/>
                </a:lnTo>
                <a:lnTo>
                  <a:pt x="1205103" y="388378"/>
                </a:lnTo>
                <a:lnTo>
                  <a:pt x="1205103" y="426377"/>
                </a:lnTo>
                <a:lnTo>
                  <a:pt x="1339392" y="426377"/>
                </a:lnTo>
                <a:lnTo>
                  <a:pt x="1339392" y="398043"/>
                </a:lnTo>
                <a:close/>
              </a:path>
              <a:path w="1626869" h="426720">
                <a:moveTo>
                  <a:pt x="1626704" y="7721"/>
                </a:moveTo>
                <a:lnTo>
                  <a:pt x="1369568" y="7721"/>
                </a:lnTo>
                <a:lnTo>
                  <a:pt x="1369568" y="426389"/>
                </a:lnTo>
                <a:lnTo>
                  <a:pt x="1626704" y="426389"/>
                </a:lnTo>
                <a:lnTo>
                  <a:pt x="1626704" y="314960"/>
                </a:lnTo>
                <a:lnTo>
                  <a:pt x="1498752" y="314960"/>
                </a:lnTo>
                <a:lnTo>
                  <a:pt x="1513522" y="296430"/>
                </a:lnTo>
                <a:lnTo>
                  <a:pt x="1534350" y="282676"/>
                </a:lnTo>
                <a:lnTo>
                  <a:pt x="1560563" y="274104"/>
                </a:lnTo>
                <a:lnTo>
                  <a:pt x="1591500" y="271157"/>
                </a:lnTo>
                <a:lnTo>
                  <a:pt x="1610690" y="271157"/>
                </a:lnTo>
                <a:lnTo>
                  <a:pt x="1610690" y="161671"/>
                </a:lnTo>
                <a:lnTo>
                  <a:pt x="1597901" y="161671"/>
                </a:lnTo>
                <a:lnTo>
                  <a:pt x="1567116" y="163931"/>
                </a:lnTo>
                <a:lnTo>
                  <a:pt x="1539151" y="170599"/>
                </a:lnTo>
                <a:lnTo>
                  <a:pt x="1514170" y="181495"/>
                </a:lnTo>
                <a:lnTo>
                  <a:pt x="1492377" y="196443"/>
                </a:lnTo>
                <a:lnTo>
                  <a:pt x="1492377" y="119164"/>
                </a:lnTo>
                <a:lnTo>
                  <a:pt x="1626704" y="119164"/>
                </a:lnTo>
                <a:lnTo>
                  <a:pt x="1626704" y="7721"/>
                </a:lnTo>
                <a:close/>
              </a:path>
            </a:pathLst>
          </a:custGeom>
          <a:solidFill>
            <a:srgbClr val="FF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465434" y="9592036"/>
            <a:ext cx="630555" cy="419100"/>
          </a:xfrm>
          <a:custGeom>
            <a:avLst/>
            <a:gdLst/>
            <a:ahLst/>
            <a:cxnLst/>
            <a:rect l="l" t="t" r="r" b="b"/>
            <a:pathLst>
              <a:path w="630555" h="419100">
                <a:moveTo>
                  <a:pt x="345389" y="209346"/>
                </a:moveTo>
                <a:lnTo>
                  <a:pt x="340855" y="164287"/>
                </a:lnTo>
                <a:lnTo>
                  <a:pt x="327939" y="124320"/>
                </a:lnTo>
                <a:lnTo>
                  <a:pt x="327723" y="123647"/>
                </a:lnTo>
                <a:lnTo>
                  <a:pt x="306666" y="87909"/>
                </a:lnTo>
                <a:lnTo>
                  <a:pt x="278396" y="57569"/>
                </a:lnTo>
                <a:lnTo>
                  <a:pt x="243586" y="33121"/>
                </a:lnTo>
                <a:lnTo>
                  <a:pt x="213004" y="19532"/>
                </a:lnTo>
                <a:lnTo>
                  <a:pt x="213004" y="209346"/>
                </a:lnTo>
                <a:lnTo>
                  <a:pt x="206921" y="243547"/>
                </a:lnTo>
                <a:lnTo>
                  <a:pt x="189801" y="270446"/>
                </a:lnTo>
                <a:lnTo>
                  <a:pt x="163334" y="288048"/>
                </a:lnTo>
                <a:lnTo>
                  <a:pt x="129197" y="294360"/>
                </a:lnTo>
                <a:lnTo>
                  <a:pt x="127927" y="294360"/>
                </a:lnTo>
                <a:lnTo>
                  <a:pt x="127927" y="124320"/>
                </a:lnTo>
                <a:lnTo>
                  <a:pt x="129197" y="124320"/>
                </a:lnTo>
                <a:lnTo>
                  <a:pt x="163334" y="130632"/>
                </a:lnTo>
                <a:lnTo>
                  <a:pt x="189801" y="148234"/>
                </a:lnTo>
                <a:lnTo>
                  <a:pt x="206921" y="175133"/>
                </a:lnTo>
                <a:lnTo>
                  <a:pt x="213004" y="209346"/>
                </a:lnTo>
                <a:lnTo>
                  <a:pt x="213004" y="19532"/>
                </a:lnTo>
                <a:lnTo>
                  <a:pt x="202920" y="15049"/>
                </a:lnTo>
                <a:lnTo>
                  <a:pt x="157099" y="3848"/>
                </a:lnTo>
                <a:lnTo>
                  <a:pt x="106819" y="12"/>
                </a:lnTo>
                <a:lnTo>
                  <a:pt x="0" y="12"/>
                </a:lnTo>
                <a:lnTo>
                  <a:pt x="0" y="418668"/>
                </a:lnTo>
                <a:lnTo>
                  <a:pt x="106819" y="418668"/>
                </a:lnTo>
                <a:lnTo>
                  <a:pt x="157099" y="414845"/>
                </a:lnTo>
                <a:lnTo>
                  <a:pt x="202920" y="403707"/>
                </a:lnTo>
                <a:lnTo>
                  <a:pt x="243586" y="385724"/>
                </a:lnTo>
                <a:lnTo>
                  <a:pt x="278396" y="361340"/>
                </a:lnTo>
                <a:lnTo>
                  <a:pt x="306666" y="331050"/>
                </a:lnTo>
                <a:lnTo>
                  <a:pt x="327723" y="295300"/>
                </a:lnTo>
                <a:lnTo>
                  <a:pt x="328015" y="294360"/>
                </a:lnTo>
                <a:lnTo>
                  <a:pt x="340855" y="254584"/>
                </a:lnTo>
                <a:lnTo>
                  <a:pt x="345389" y="209346"/>
                </a:lnTo>
                <a:close/>
              </a:path>
              <a:path w="630555" h="419100">
                <a:moveTo>
                  <a:pt x="630047" y="0"/>
                </a:moveTo>
                <a:lnTo>
                  <a:pt x="372910" y="0"/>
                </a:lnTo>
                <a:lnTo>
                  <a:pt x="372910" y="418668"/>
                </a:lnTo>
                <a:lnTo>
                  <a:pt x="630047" y="418668"/>
                </a:lnTo>
                <a:lnTo>
                  <a:pt x="630047" y="307238"/>
                </a:lnTo>
                <a:lnTo>
                  <a:pt x="502107" y="307238"/>
                </a:lnTo>
                <a:lnTo>
                  <a:pt x="516877" y="288709"/>
                </a:lnTo>
                <a:lnTo>
                  <a:pt x="537692" y="274955"/>
                </a:lnTo>
                <a:lnTo>
                  <a:pt x="563905" y="266382"/>
                </a:lnTo>
                <a:lnTo>
                  <a:pt x="594855" y="263436"/>
                </a:lnTo>
                <a:lnTo>
                  <a:pt x="614032" y="263436"/>
                </a:lnTo>
                <a:lnTo>
                  <a:pt x="614032" y="153949"/>
                </a:lnTo>
                <a:lnTo>
                  <a:pt x="601243" y="153949"/>
                </a:lnTo>
                <a:lnTo>
                  <a:pt x="570458" y="156210"/>
                </a:lnTo>
                <a:lnTo>
                  <a:pt x="542493" y="162877"/>
                </a:lnTo>
                <a:lnTo>
                  <a:pt x="517512" y="173774"/>
                </a:lnTo>
                <a:lnTo>
                  <a:pt x="495719" y="188722"/>
                </a:lnTo>
                <a:lnTo>
                  <a:pt x="495719" y="111442"/>
                </a:lnTo>
                <a:lnTo>
                  <a:pt x="630047" y="111442"/>
                </a:lnTo>
                <a:lnTo>
                  <a:pt x="630047" y="0"/>
                </a:lnTo>
                <a:close/>
              </a:path>
            </a:pathLst>
          </a:custGeom>
          <a:solidFill>
            <a:srgbClr val="FF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35071" y="9592031"/>
            <a:ext cx="192405" cy="419100"/>
          </a:xfrm>
          <a:custGeom>
            <a:avLst/>
            <a:gdLst/>
            <a:ahLst/>
            <a:cxnLst/>
            <a:rect l="l" t="t" r="r" b="b"/>
            <a:pathLst>
              <a:path w="192405" h="419100">
                <a:moveTo>
                  <a:pt x="191899" y="0"/>
                </a:moveTo>
                <a:lnTo>
                  <a:pt x="0" y="0"/>
                </a:lnTo>
                <a:lnTo>
                  <a:pt x="0" y="115944"/>
                </a:lnTo>
                <a:lnTo>
                  <a:pt x="65254" y="115944"/>
                </a:lnTo>
                <a:lnTo>
                  <a:pt x="65254" y="260222"/>
                </a:lnTo>
                <a:lnTo>
                  <a:pt x="62165" y="277226"/>
                </a:lnTo>
                <a:lnTo>
                  <a:pt x="53019" y="289519"/>
                </a:lnTo>
                <a:lnTo>
                  <a:pt x="37999" y="296984"/>
                </a:lnTo>
                <a:lnTo>
                  <a:pt x="17287" y="299498"/>
                </a:lnTo>
                <a:lnTo>
                  <a:pt x="0" y="299498"/>
                </a:lnTo>
                <a:lnTo>
                  <a:pt x="0" y="418667"/>
                </a:lnTo>
                <a:lnTo>
                  <a:pt x="17287" y="418667"/>
                </a:lnTo>
                <a:lnTo>
                  <a:pt x="68640" y="413848"/>
                </a:lnTo>
                <a:lnTo>
                  <a:pt x="111733" y="399654"/>
                </a:lnTo>
                <a:lnTo>
                  <a:pt x="146085" y="376478"/>
                </a:lnTo>
                <a:lnTo>
                  <a:pt x="171217" y="344713"/>
                </a:lnTo>
                <a:lnTo>
                  <a:pt x="186649" y="304755"/>
                </a:lnTo>
                <a:lnTo>
                  <a:pt x="191899" y="256997"/>
                </a:lnTo>
                <a:lnTo>
                  <a:pt x="191899" y="0"/>
                </a:lnTo>
                <a:close/>
              </a:path>
            </a:pathLst>
          </a:custGeom>
          <a:solidFill>
            <a:srgbClr val="FF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73027" y="9592036"/>
            <a:ext cx="1003300" cy="426720"/>
          </a:xfrm>
          <a:custGeom>
            <a:avLst/>
            <a:gdLst/>
            <a:ahLst/>
            <a:cxnLst/>
            <a:rect l="l" t="t" r="r" b="b"/>
            <a:pathLst>
              <a:path w="1003300" h="426720">
                <a:moveTo>
                  <a:pt x="257136" y="0"/>
                </a:moveTo>
                <a:lnTo>
                  <a:pt x="0" y="0"/>
                </a:lnTo>
                <a:lnTo>
                  <a:pt x="0" y="418668"/>
                </a:lnTo>
                <a:lnTo>
                  <a:pt x="257136" y="418668"/>
                </a:lnTo>
                <a:lnTo>
                  <a:pt x="257136" y="307238"/>
                </a:lnTo>
                <a:lnTo>
                  <a:pt x="129197" y="307238"/>
                </a:lnTo>
                <a:lnTo>
                  <a:pt x="143967" y="288709"/>
                </a:lnTo>
                <a:lnTo>
                  <a:pt x="164782" y="274955"/>
                </a:lnTo>
                <a:lnTo>
                  <a:pt x="190995" y="266382"/>
                </a:lnTo>
                <a:lnTo>
                  <a:pt x="221932" y="263436"/>
                </a:lnTo>
                <a:lnTo>
                  <a:pt x="241122" y="263436"/>
                </a:lnTo>
                <a:lnTo>
                  <a:pt x="241122" y="153949"/>
                </a:lnTo>
                <a:lnTo>
                  <a:pt x="228333" y="153949"/>
                </a:lnTo>
                <a:lnTo>
                  <a:pt x="197548" y="156210"/>
                </a:lnTo>
                <a:lnTo>
                  <a:pt x="169583" y="162877"/>
                </a:lnTo>
                <a:lnTo>
                  <a:pt x="144602" y="173774"/>
                </a:lnTo>
                <a:lnTo>
                  <a:pt x="122809" y="188722"/>
                </a:lnTo>
                <a:lnTo>
                  <a:pt x="122809" y="111442"/>
                </a:lnTo>
                <a:lnTo>
                  <a:pt x="257136" y="111442"/>
                </a:lnTo>
                <a:lnTo>
                  <a:pt x="257136" y="0"/>
                </a:lnTo>
                <a:close/>
              </a:path>
              <a:path w="1003300" h="426720">
                <a:moveTo>
                  <a:pt x="632002" y="0"/>
                </a:moveTo>
                <a:lnTo>
                  <a:pt x="502793" y="0"/>
                </a:lnTo>
                <a:lnTo>
                  <a:pt x="502793" y="260870"/>
                </a:lnTo>
                <a:lnTo>
                  <a:pt x="500240" y="277431"/>
                </a:lnTo>
                <a:lnTo>
                  <a:pt x="492950" y="290004"/>
                </a:lnTo>
                <a:lnTo>
                  <a:pt x="481469" y="297992"/>
                </a:lnTo>
                <a:lnTo>
                  <a:pt x="466318" y="300786"/>
                </a:lnTo>
                <a:lnTo>
                  <a:pt x="451180" y="297992"/>
                </a:lnTo>
                <a:lnTo>
                  <a:pt x="439699" y="290004"/>
                </a:lnTo>
                <a:lnTo>
                  <a:pt x="432422" y="277431"/>
                </a:lnTo>
                <a:lnTo>
                  <a:pt x="429882" y="260870"/>
                </a:lnTo>
                <a:lnTo>
                  <a:pt x="429882" y="0"/>
                </a:lnTo>
                <a:lnTo>
                  <a:pt x="300672" y="0"/>
                </a:lnTo>
                <a:lnTo>
                  <a:pt x="300672" y="260870"/>
                </a:lnTo>
                <a:lnTo>
                  <a:pt x="305879" y="308241"/>
                </a:lnTo>
                <a:lnTo>
                  <a:pt x="321017" y="348729"/>
                </a:lnTo>
                <a:lnTo>
                  <a:pt x="345363" y="381558"/>
                </a:lnTo>
                <a:lnTo>
                  <a:pt x="378180" y="405955"/>
                </a:lnTo>
                <a:lnTo>
                  <a:pt x="418744" y="421157"/>
                </a:lnTo>
                <a:lnTo>
                  <a:pt x="466318" y="426402"/>
                </a:lnTo>
                <a:lnTo>
                  <a:pt x="513905" y="421157"/>
                </a:lnTo>
                <a:lnTo>
                  <a:pt x="554482" y="405955"/>
                </a:lnTo>
                <a:lnTo>
                  <a:pt x="587298" y="381558"/>
                </a:lnTo>
                <a:lnTo>
                  <a:pt x="611644" y="348729"/>
                </a:lnTo>
                <a:lnTo>
                  <a:pt x="626795" y="308241"/>
                </a:lnTo>
                <a:lnTo>
                  <a:pt x="632002" y="260870"/>
                </a:lnTo>
                <a:lnTo>
                  <a:pt x="632002" y="0"/>
                </a:lnTo>
                <a:close/>
              </a:path>
              <a:path w="1003300" h="426720">
                <a:moveTo>
                  <a:pt x="1002817" y="418668"/>
                </a:moveTo>
                <a:lnTo>
                  <a:pt x="933081" y="195160"/>
                </a:lnTo>
                <a:lnTo>
                  <a:pt x="998969" y="0"/>
                </a:lnTo>
                <a:lnTo>
                  <a:pt x="870407" y="0"/>
                </a:lnTo>
                <a:lnTo>
                  <a:pt x="825627" y="137845"/>
                </a:lnTo>
                <a:lnTo>
                  <a:pt x="781507" y="0"/>
                </a:lnTo>
                <a:lnTo>
                  <a:pt x="648474" y="0"/>
                </a:lnTo>
                <a:lnTo>
                  <a:pt x="714324" y="195160"/>
                </a:lnTo>
                <a:lnTo>
                  <a:pt x="644626" y="418668"/>
                </a:lnTo>
                <a:lnTo>
                  <a:pt x="780859" y="418668"/>
                </a:lnTo>
                <a:lnTo>
                  <a:pt x="823709" y="265379"/>
                </a:lnTo>
                <a:lnTo>
                  <a:pt x="862088" y="418668"/>
                </a:lnTo>
                <a:lnTo>
                  <a:pt x="1002817" y="418668"/>
                </a:lnTo>
                <a:close/>
              </a:path>
            </a:pathLst>
          </a:custGeom>
          <a:solidFill>
            <a:srgbClr val="FF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/>
          <p:cNvSpPr txBox="1">
            <a:spLocks/>
          </p:cNvSpPr>
          <p:nvPr/>
        </p:nvSpPr>
        <p:spPr>
          <a:xfrm>
            <a:off x="11203191" y="9521842"/>
            <a:ext cx="5996484" cy="937436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marR="1275080" algn="ctr">
              <a:lnSpc>
                <a:spcPts val="2720"/>
              </a:lnSpc>
              <a:spcBef>
                <a:spcPts val="910"/>
              </a:spcBef>
            </a:pPr>
            <a:r>
              <a:rPr lang="fr-FR" sz="2300" b="1" kern="0" dirty="0" smtClean="0">
                <a:solidFill>
                  <a:schemeClr val="bg1"/>
                </a:solidFill>
                <a:latin typeface="Paris2024-Variable" panose="02010503030201020103" pitchFamily="2" charset="77"/>
              </a:rPr>
              <a:t>UNE QUESTION ?</a:t>
            </a:r>
          </a:p>
          <a:p>
            <a:pPr marL="12700" marR="1275080" algn="ctr">
              <a:lnSpc>
                <a:spcPts val="2720"/>
              </a:lnSpc>
              <a:spcBef>
                <a:spcPts val="910"/>
              </a:spcBef>
            </a:pPr>
            <a:r>
              <a:rPr lang="fr-FR" sz="2300" kern="0" dirty="0" smtClean="0">
                <a:solidFill>
                  <a:schemeClr val="bg1"/>
                </a:solidFill>
                <a:latin typeface="Paris2024-Variable" panose="02010503030201020103" pitchFamily="2" charset="77"/>
              </a:rPr>
              <a:t>reseau.aura@franceolympique.com</a:t>
            </a:r>
          </a:p>
        </p:txBody>
      </p:sp>
    </p:spTree>
    <p:extLst>
      <p:ext uri="{BB962C8B-B14F-4D97-AF65-F5344CB8AC3E}">
        <p14:creationId xmlns:p14="http://schemas.microsoft.com/office/powerpoint/2010/main" val="31763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0734" y="3388421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4478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Justin HUSTÉ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sp>
        <p:nvSpPr>
          <p:cNvPr id="7" name="Sous-titre 3"/>
          <p:cNvSpPr txBox="1">
            <a:spLocks/>
          </p:cNvSpPr>
          <p:nvPr/>
        </p:nvSpPr>
        <p:spPr>
          <a:xfrm>
            <a:off x="2813050" y="3684022"/>
            <a:ext cx="179019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4500" kern="0" dirty="0" smtClean="0">
                <a:solidFill>
                  <a:srgbClr val="FF5757"/>
                </a:solidFill>
              </a:rPr>
              <a:t>Chargé de mission développement territorial au CROS</a:t>
            </a:r>
            <a:endParaRPr lang="fr-FR" sz="4500" kern="0" dirty="0">
              <a:solidFill>
                <a:srgbClr val="FF5757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2250" y="2033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5757"/>
                </a:solidFill>
              </a:rPr>
              <a:t>2. Présentation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5167698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815" y="4591727"/>
            <a:ext cx="5221235" cy="64983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-239" r="19133" b="239"/>
          <a:stretch/>
        </p:blipFill>
        <p:spPr>
          <a:xfrm>
            <a:off x="2813050" y="5167698"/>
            <a:ext cx="5400000" cy="5400000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402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0734" y="3388421"/>
            <a:ext cx="20104100" cy="80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09F71763-5528-8744-B300-46CE40FDBE04}"/>
              </a:ext>
            </a:extLst>
          </p:cNvPr>
          <p:cNvSpPr txBox="1">
            <a:spLocks/>
          </p:cNvSpPr>
          <p:nvPr/>
        </p:nvSpPr>
        <p:spPr>
          <a:xfrm>
            <a:off x="2813050" y="1831988"/>
            <a:ext cx="1555830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kern="0" dirty="0" smtClean="0">
                <a:latin typeface="Paris2024-Variable" panose="02010503030201020103" pitchFamily="2" charset="77"/>
              </a:rPr>
              <a:t>PILIERS du Label « Terre de Jeux 2024 »</a:t>
            </a:r>
            <a:endParaRPr lang="fr-FR" kern="0" dirty="0">
              <a:latin typeface="Paris2024-Variable" panose="02010503030201020103" pitchFamily="2" charset="77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0" y="3749675"/>
            <a:ext cx="16701302" cy="7315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2250" y="2033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5757"/>
                </a:solidFill>
              </a:rPr>
              <a:t>2</a:t>
            </a:r>
            <a:r>
              <a:rPr lang="fr-FR" dirty="0" smtClean="0">
                <a:solidFill>
                  <a:srgbClr val="FF5757"/>
                </a:solidFill>
              </a:rPr>
              <a:t>. Présentation du Label « Terre de Jeux 2024 »</a:t>
            </a:r>
            <a:endParaRPr lang="fr-FR" dirty="0">
              <a:solidFill>
                <a:srgbClr val="FF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6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0630F0D4CD4449B4EA2A5BAF44930" ma:contentTypeVersion="13" ma:contentTypeDescription="Crée un document." ma:contentTypeScope="" ma:versionID="142de2fd99fe681754659681fae48090">
  <xsd:schema xmlns:xsd="http://www.w3.org/2001/XMLSchema" xmlns:xs="http://www.w3.org/2001/XMLSchema" xmlns:p="http://schemas.microsoft.com/office/2006/metadata/properties" xmlns:ns2="80b43f1e-ff62-44c7-9564-0040064a28ca" xmlns:ns3="db53d585-2ebf-4f44-873f-1c3195b8c51e" targetNamespace="http://schemas.microsoft.com/office/2006/metadata/properties" ma:root="true" ma:fieldsID="85562418cb6054bd4d9362d7495df31b" ns2:_="" ns3:_="">
    <xsd:import namespace="80b43f1e-ff62-44c7-9564-0040064a28ca"/>
    <xsd:import namespace="db53d585-2ebf-4f44-873f-1c3195b8c5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43f1e-ff62-44c7-9564-0040064a28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3d585-2ebf-4f44-873f-1c3195b8c51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F89982-5EF0-4066-89AC-B41A4E0F6D60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db53d585-2ebf-4f44-873f-1c3195b8c51e"/>
    <ds:schemaRef ds:uri="http://schemas.microsoft.com/office/infopath/2007/PartnerControls"/>
    <ds:schemaRef ds:uri="80b43f1e-ff62-44c7-9564-0040064a28ca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5202BB5-6789-416B-A12A-D003367235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96D91F-BC86-4CEC-8BB8-91DCC2F644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b43f1e-ff62-44c7-9564-0040064a28ca"/>
    <ds:schemaRef ds:uri="db53d585-2ebf-4f44-873f-1c3195b8c5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8072</TotalTime>
  <Words>1829</Words>
  <Application>Microsoft Office PowerPoint</Application>
  <PresentationFormat>Personnalisé</PresentationFormat>
  <Paragraphs>386</Paragraphs>
  <Slides>61</Slides>
  <Notes>32</Notes>
  <HiddenSlides>19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72" baseType="lpstr">
      <vt:lpstr>Arial Unicode MS</vt:lpstr>
      <vt:lpstr>Arial</vt:lpstr>
      <vt:lpstr>Calibri</vt:lpstr>
      <vt:lpstr>Century Gothic</vt:lpstr>
      <vt:lpstr>Gill Sans MT</vt:lpstr>
      <vt:lpstr>Paris2024-Variable</vt:lpstr>
      <vt:lpstr>Tahoma</vt:lpstr>
      <vt:lpstr>Trebuchet MS</vt:lpstr>
      <vt:lpstr>Webb Ellis Cup</vt:lpstr>
      <vt:lpstr>Wingdings</vt:lpstr>
      <vt:lpstr>Office Theme</vt:lpstr>
      <vt:lpstr>Présentation PowerPoint</vt:lpstr>
      <vt:lpstr>Développement du label « Terre de Jeux 2024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LABEL</dc:title>
  <dc:creator>utilisateur</dc:creator>
  <cp:lastModifiedBy>Réseau Aura</cp:lastModifiedBy>
  <cp:revision>380</cp:revision>
  <cp:lastPrinted>2021-10-21T07:37:29Z</cp:lastPrinted>
  <dcterms:created xsi:type="dcterms:W3CDTF">2021-05-06T14:29:03Z</dcterms:created>
  <dcterms:modified xsi:type="dcterms:W3CDTF">2022-04-14T11:49:36Z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2021-04-09T00:00:00Z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2021-05-06T00:00:00Z</vt:filetime>
  </property>
  <property fmtid="{D5CDD505-2E9C-101B-9397-08002B2CF9AE}" pid="5" name="ContentTypeId">
    <vt:lpwstr>0x010100FD40630F0D4CD4449B4EA2A5BAF44930</vt:lpwstr>
  </property>
</Properties>
</file>